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  <p:sldId id="265" r:id="rId11"/>
    <p:sldId id="266" r:id="rId12"/>
    <p:sldId id="271" r:id="rId13"/>
    <p:sldId id="267" r:id="rId14"/>
    <p:sldId id="272" r:id="rId15"/>
    <p:sldId id="268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F902E-3C2F-BF4D-5E15-9A18B21F88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Comunicación Social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7183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1AF31C-5F13-0635-F162-20588EAC80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848535"/>
            <a:ext cx="10363826" cy="3424107"/>
          </a:xfrm>
        </p:spPr>
        <p:txBody>
          <a:bodyPr>
            <a:noAutofit/>
          </a:bodyPr>
          <a:lstStyle/>
          <a:p>
            <a:r>
              <a:rPr lang="es-MX" sz="2800" dirty="0"/>
              <a:t>La comunicación, en su sentido mas amplio, es entendida como el intercambio de información que permite el buen funcionamiento de grupos, ya sean humanos o animales.</a:t>
            </a:r>
          </a:p>
          <a:p>
            <a:r>
              <a:rPr lang="es-MX" sz="2800" dirty="0"/>
              <a:t>No se reduce al simple hecho del habla sino que va mas allá, es decir, hay comunicación cuando se acaricia a un perro.</a:t>
            </a:r>
          </a:p>
          <a:p>
            <a:r>
              <a:rPr lang="es-MX" sz="2800" dirty="0"/>
              <a:t>Todo ser vivo es capaz de comunicar, sin embargo, hay diferencias entre los humanos y los animales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08342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5A912-ABC3-BAFC-9590-0145004A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dirty="0"/>
              <a:t>Comunicación Animal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9220DA-E1E7-4D44-A99E-504ED315C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9229" y="1403707"/>
            <a:ext cx="10918371" cy="5176707"/>
          </a:xfrm>
        </p:spPr>
        <p:txBody>
          <a:bodyPr>
            <a:normAutofit fontScale="85000" lnSpcReduction="20000"/>
          </a:bodyPr>
          <a:lstStyle/>
          <a:p>
            <a:r>
              <a:rPr lang="es-MX" sz="3500" dirty="0"/>
              <a:t>Tienen sus propios sistemas de comunicación heredado y aprendido por sus especies</a:t>
            </a:r>
          </a:p>
          <a:p>
            <a:endParaRPr lang="es-MX" sz="3500" dirty="0"/>
          </a:p>
          <a:p>
            <a:r>
              <a:rPr lang="es-MX" sz="3500" dirty="0"/>
              <a:t>Se comunican a través de los sentidos de forma</a:t>
            </a:r>
          </a:p>
          <a:p>
            <a:r>
              <a:rPr lang="es-MX" sz="3500" dirty="0"/>
              <a:t>Química – Feromonas</a:t>
            </a:r>
          </a:p>
          <a:p>
            <a:r>
              <a:rPr lang="es-MX" sz="3500" dirty="0"/>
              <a:t>Auditiva – Ladridos – sonidos</a:t>
            </a:r>
          </a:p>
          <a:p>
            <a:r>
              <a:rPr lang="es-MX" sz="3500" dirty="0"/>
              <a:t>Visual – gestos – danzas</a:t>
            </a:r>
          </a:p>
          <a:p>
            <a:r>
              <a:rPr lang="es-MX" sz="3500" dirty="0"/>
              <a:t>Eléctrica – pulsos electromagnéticos, algunos animales marinos – anguila, pez elefante, etc.</a:t>
            </a:r>
          </a:p>
          <a:p>
            <a:pPr lvl="3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6524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F485F6-43C4-04B0-F7CA-7CF8F85403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175106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es-MX" sz="3600" dirty="0"/>
              <a:t>Con el objetivo de</a:t>
            </a:r>
          </a:p>
          <a:p>
            <a:pPr marL="0" indent="0" algn="ctr">
              <a:buNone/>
            </a:pPr>
            <a:r>
              <a:rPr lang="es-AR" sz="3600" dirty="0"/>
              <a:t> Alimentarse</a:t>
            </a:r>
          </a:p>
          <a:p>
            <a:pPr marL="0" indent="0" algn="ctr">
              <a:buNone/>
            </a:pPr>
            <a:r>
              <a:rPr lang="es-AR" sz="3600" dirty="0"/>
              <a:t>Reproducirse</a:t>
            </a:r>
          </a:p>
          <a:p>
            <a:pPr marL="0" indent="0" algn="ctr">
              <a:buNone/>
            </a:pPr>
            <a:r>
              <a:rPr lang="es-AR" sz="3600" dirty="0"/>
              <a:t>supervivencia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94030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F6C8D-DD7D-E3E5-69F0-1A5E3B3E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dirty="0"/>
              <a:t>Cuan inteligentes son?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CF0C5-BD60-80D4-5679-2DC0678EEB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207763"/>
            <a:ext cx="10364451" cy="5209366"/>
          </a:xfrm>
        </p:spPr>
        <p:txBody>
          <a:bodyPr>
            <a:normAutofit fontScale="85000" lnSpcReduction="10000"/>
          </a:bodyPr>
          <a:lstStyle/>
          <a:p>
            <a:r>
              <a:rPr lang="es-MX" sz="3200" dirty="0"/>
              <a:t>Fases del conocimiento</a:t>
            </a:r>
          </a:p>
          <a:p>
            <a:r>
              <a:rPr lang="es-MX" sz="3200" dirty="0"/>
              <a:t>1- Reflejos condicionados: Los animales reaccionan a palabras, pero por condicionamiento, no por significados. No poseen ideas abstractas</a:t>
            </a:r>
          </a:p>
          <a:p>
            <a:r>
              <a:rPr lang="es-MX" sz="3200" dirty="0"/>
              <a:t>2- Pueden generalizar reflejos condicionados – Ej. </a:t>
            </a:r>
            <a:r>
              <a:rPr lang="es-MX" sz="3200" dirty="0" err="1"/>
              <a:t>Pavlov</a:t>
            </a:r>
            <a:r>
              <a:rPr lang="es-MX" sz="3200" dirty="0"/>
              <a:t>  - Bata blanca</a:t>
            </a:r>
          </a:p>
          <a:p>
            <a:r>
              <a:rPr lang="es-MX" sz="3200" dirty="0"/>
              <a:t>3 – No pueden identificar diferencias individuales – Ej Simio con pirámides de cubos para alcanzar una fruta</a:t>
            </a:r>
          </a:p>
          <a:p>
            <a:r>
              <a:rPr lang="es-MX" sz="3200" dirty="0"/>
              <a:t>4- Generalización verdadera – Simio en un lago, bote, alimento, fuego, balde con agua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4417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43B1AB-00A8-0934-833C-B9F3B62B0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9063"/>
            <a:ext cx="10363826" cy="3424107"/>
          </a:xfrm>
        </p:spPr>
        <p:txBody>
          <a:bodyPr>
            <a:noAutofit/>
          </a:bodyPr>
          <a:lstStyle/>
          <a:p>
            <a:r>
              <a:rPr lang="es-MX" sz="2800" dirty="0"/>
              <a:t>Los seres humanos pueden ver lo común entre las cosas y a su vez detectar las diferencias. Esto es verdadera abstracción.</a:t>
            </a:r>
          </a:p>
          <a:p>
            <a:endParaRPr lang="es-MX" sz="2800" dirty="0"/>
          </a:p>
          <a:p>
            <a:r>
              <a:rPr lang="es-MX" sz="2800" dirty="0"/>
              <a:t>La comunicación animal es un completo, por ejemplo una abeja avisando donde hay polen, no se descompone en partes que se pueden articular con otras y formar otro mensaje. Esto es lenguaje articulado</a:t>
            </a:r>
          </a:p>
          <a:p>
            <a:r>
              <a:rPr lang="es-MX" sz="2800" dirty="0"/>
              <a:t>No se condicionan por razonamiento, por ej. Un perro no se ofende si su dueño demora en volver del trabajo, o ve otros animales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8038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E2FD0-EC11-C5C8-B10E-97C18419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89" y="0"/>
            <a:ext cx="10364451" cy="1596177"/>
          </a:xfrm>
        </p:spPr>
        <p:txBody>
          <a:bodyPr/>
          <a:lstStyle/>
          <a:p>
            <a:r>
              <a:rPr lang="es-MX" dirty="0"/>
              <a:t>Comunicación humana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3E7E8F-D5E9-FDFC-64B5-187336884F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1500" y="1191434"/>
            <a:ext cx="10216868" cy="5666566"/>
          </a:xfrm>
        </p:spPr>
        <p:txBody>
          <a:bodyPr>
            <a:noAutofit/>
          </a:bodyPr>
          <a:lstStyle/>
          <a:p>
            <a:r>
              <a:rPr lang="es-MX" sz="2800" dirty="0"/>
              <a:t>Tienen la capacidad de representar contenidos que no están presentes, esto es evocar elementos. Puedo hablar de escalera sin mostrarla en lo real. </a:t>
            </a:r>
          </a:p>
          <a:p>
            <a:r>
              <a:rPr lang="es-MX" sz="2800" dirty="0"/>
              <a:t>La vida humana sería imposible sin la posibilidad de expresar significar y comunicar.</a:t>
            </a:r>
          </a:p>
          <a:p>
            <a:r>
              <a:rPr lang="es-MX" sz="2800" dirty="0"/>
              <a:t>Un mundo de sonidos para abarcar un mundo de objetos aunque no </a:t>
            </a:r>
            <a:r>
              <a:rPr lang="es-MX" sz="2800" dirty="0" err="1"/>
              <a:t>esten</a:t>
            </a:r>
            <a:endParaRPr lang="es-MX" sz="2800" dirty="0"/>
          </a:p>
          <a:p>
            <a:r>
              <a:rPr lang="es-MX" sz="2800" dirty="0"/>
              <a:t>Permite socializar el mundo percibido, el mundo en el que el hombre vive es un mundo cultural. </a:t>
            </a:r>
          </a:p>
          <a:p>
            <a:r>
              <a:rPr lang="es-MX" sz="2800" dirty="0"/>
              <a:t>Se manifiesta la inteligencia.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599410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52693-623D-FBD7-94C0-936E6A1D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075" y="0"/>
            <a:ext cx="10364451" cy="1596177"/>
          </a:xfrm>
        </p:spPr>
        <p:txBody>
          <a:bodyPr/>
          <a:lstStyle/>
          <a:p>
            <a:r>
              <a:rPr lang="es-MX" dirty="0"/>
              <a:t>Tipos de Comunicación humana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89BBA8-404D-C507-D8B8-193F25B5656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9474" y="1109792"/>
            <a:ext cx="10363826" cy="3424107"/>
          </a:xfrm>
        </p:spPr>
        <p:txBody>
          <a:bodyPr>
            <a:noAutofit/>
          </a:bodyPr>
          <a:lstStyle/>
          <a:p>
            <a:r>
              <a:rPr lang="es-MX" sz="2800" dirty="0"/>
              <a:t>Verbal – oral y escrita</a:t>
            </a:r>
          </a:p>
          <a:p>
            <a:endParaRPr lang="es-MX" sz="2800" dirty="0"/>
          </a:p>
          <a:p>
            <a:r>
              <a:rPr lang="es-MX" sz="2800" dirty="0"/>
              <a:t>No verbal – Lenguaje corporal - Gestos </a:t>
            </a:r>
          </a:p>
          <a:p>
            <a:r>
              <a:rPr lang="es-MX" sz="2800" dirty="0"/>
              <a:t>                     Lenguaje icónico – un signo con mucha información</a:t>
            </a:r>
          </a:p>
          <a:p>
            <a:endParaRPr lang="es-MX" sz="2800" dirty="0"/>
          </a:p>
          <a:p>
            <a:r>
              <a:rPr lang="es-MX" sz="2800" dirty="0"/>
              <a:t>Nos permite interactuar con contenidos abstractos, establecer relaciones, comparaciones entre lo común y lo diferente.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156236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F856A-6E6E-13F1-C5F4-11D5784F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dirty="0"/>
              <a:t>Propiedades de la comunicación humana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7DD16C-2AC7-B143-DB61-13EA9537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5554" y="1583320"/>
            <a:ext cx="11032671" cy="5274680"/>
          </a:xfrm>
        </p:spPr>
        <p:txBody>
          <a:bodyPr>
            <a:normAutofit/>
          </a:bodyPr>
          <a:lstStyle/>
          <a:p>
            <a:r>
              <a:rPr lang="es-MX" sz="2400" dirty="0"/>
              <a:t>Desplazamiento a través del tiempo – Antes – ahora – después</a:t>
            </a:r>
          </a:p>
          <a:p>
            <a:r>
              <a:rPr lang="es-MX" sz="2400" dirty="0"/>
              <a:t>Arbitrariedad – relacionar un signo con un significado y cambiarlo</a:t>
            </a:r>
          </a:p>
          <a:p>
            <a:endParaRPr lang="es-MX" sz="2400" dirty="0"/>
          </a:p>
          <a:p>
            <a:r>
              <a:rPr lang="es-MX" sz="2400" dirty="0"/>
              <a:t>Productividad – Crear nuevos sistemas de signos</a:t>
            </a:r>
          </a:p>
          <a:p>
            <a:endParaRPr lang="es-MX" sz="2400" dirty="0"/>
          </a:p>
          <a:p>
            <a:r>
              <a:rPr lang="es-MX" sz="2400" dirty="0"/>
              <a:t>Transmisión cultural – varía entre diferentes grupos. Ej campo y ciudad</a:t>
            </a:r>
          </a:p>
          <a:p>
            <a:r>
              <a:rPr lang="es-MX" sz="2400" dirty="0"/>
              <a:t>La cultura se transmite comunicando. No se hereda.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44784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EC2C4-CD9F-BAEF-04D2-E0B13CA5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dirty="0"/>
              <a:t>similitudes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9D096B-CECC-40C6-E38E-80B868A9D2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1888" y="1716946"/>
            <a:ext cx="10363826" cy="3424107"/>
          </a:xfrm>
        </p:spPr>
        <p:txBody>
          <a:bodyPr>
            <a:noAutofit/>
          </a:bodyPr>
          <a:lstStyle/>
          <a:p>
            <a:r>
              <a:rPr lang="es-MX" sz="2800" dirty="0"/>
              <a:t>El ser humano comparte con los animales hasta la tercer fase del conocimiento </a:t>
            </a:r>
          </a:p>
          <a:p>
            <a:r>
              <a:rPr lang="es-MX" sz="2800" dirty="0"/>
              <a:t>Pueden intercambiar información general y comparten los motivos de alimentarse, reproducirse y supervivencia.</a:t>
            </a:r>
          </a:p>
          <a:p>
            <a:r>
              <a:rPr lang="es-MX" sz="2800" dirty="0"/>
              <a:t>Son sociables y emiten signos para comunicarse. Se agrupan por comunidades</a:t>
            </a:r>
          </a:p>
          <a:p>
            <a:r>
              <a:rPr lang="es-MX" sz="2800" dirty="0"/>
              <a:t>La comunicación tiene intención, contenido y hay algo de innato e instintivo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16674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8A28A-D959-B473-7642-7F807B11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Diferencias</a:t>
            </a:r>
            <a:br>
              <a:rPr lang="es-MX" dirty="0"/>
            </a:br>
            <a:endParaRPr lang="es-AR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7126F63-D373-C9A2-4693-C57403C79F8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2247084"/>
              </p:ext>
            </p:extLst>
          </p:nvPr>
        </p:nvGraphicFramePr>
        <p:xfrm>
          <a:off x="914400" y="1845129"/>
          <a:ext cx="10363200" cy="484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401033075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701648851"/>
                    </a:ext>
                  </a:extLst>
                </a:gridCol>
              </a:tblGrid>
              <a:tr h="892674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Humano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Animal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63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El lenguaje humano tiene estructura, puede descomponerse y unirse en otras estructuras con significados diferentes. Se aprende por la cultura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Tienen su propio sistema de comunicación heredado y aprenden por instinto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01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534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El lenguaje humano es creativo, no tiene límites. Ej. Pasado, presente, futuro.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 lenguaje animal es rígido, tiene límites, situaciones concretas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818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9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El ser humano puede controlar sus instintos a través de la razón, es un entrenamiento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Un animal muy entrenado puede llegar a comunicarse como un humano hasta aproximadamente los 2 años de un humano. Todo es absolutamente concreto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29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2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60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4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2213B9-600C-F32F-62E3-52630B0360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8034" y="904052"/>
            <a:ext cx="11087726" cy="5085268"/>
          </a:xfrm>
        </p:spPr>
        <p:txBody>
          <a:bodyPr>
            <a:normAutofit/>
          </a:bodyPr>
          <a:lstStyle/>
          <a:p>
            <a:r>
              <a:rPr lang="es-MX" sz="2400" b="1" dirty="0"/>
              <a:t>Comunicación</a:t>
            </a:r>
            <a:r>
              <a:rPr lang="es-MX" sz="2400" dirty="0"/>
              <a:t>: Es el Proceso mediante el cual se puede transmitir información  de una entidad a otra. Los procesos de comunicación son interacciones mediadas por signos entre al menos dos agentes que comparten un mismo repertorio de códigos.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Es un instrumento básico para nuestra vida y para la sobrevivencia, porque por medio de la comunicación nos valemos para obtener alimentos y nuestras necesidades entre otras cosas que nos son de vital importancia</a:t>
            </a:r>
          </a:p>
        </p:txBody>
      </p:sp>
    </p:spTree>
    <p:extLst>
      <p:ext uri="{BB962C8B-B14F-4D97-AF65-F5344CB8AC3E}">
        <p14:creationId xmlns:p14="http://schemas.microsoft.com/office/powerpoint/2010/main" val="3955128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150-6658-B267-9F7B-AF1E77DD5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124339" cy="4443340"/>
          </a:xfrm>
        </p:spPr>
        <p:txBody>
          <a:bodyPr>
            <a:normAutofit/>
          </a:bodyPr>
          <a:lstStyle/>
          <a:p>
            <a:r>
              <a:rPr lang="es-MX" sz="5400" dirty="0"/>
              <a:t>Funciones de la comunicación – clase 3</a:t>
            </a:r>
            <a:endParaRPr lang="es-AR" sz="5400" dirty="0"/>
          </a:p>
        </p:txBody>
      </p:sp>
    </p:spTree>
    <p:extLst>
      <p:ext uri="{BB962C8B-B14F-4D97-AF65-F5344CB8AC3E}">
        <p14:creationId xmlns:p14="http://schemas.microsoft.com/office/powerpoint/2010/main" val="4275780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BC0B9-1FCE-7043-1951-59A31D0C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Expresiva o Emotiva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A105F4-F837-FC39-92B6-2E0EDAAD25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 dirty="0"/>
              <a:t>La función expresiva, manifiesta emociones, sentimientos, sensaciones, exalta hechos , muestra estados de ánimo</a:t>
            </a:r>
          </a:p>
          <a:p>
            <a:r>
              <a:rPr lang="es-MX" dirty="0"/>
              <a:t>Está siempre presenta en los textos periodísticos de opinión, en los humanísticos y en los literarios</a:t>
            </a:r>
          </a:p>
          <a:p>
            <a:endParaRPr lang="es-MX" dirty="0"/>
          </a:p>
          <a:p>
            <a:r>
              <a:rPr lang="es-MX" dirty="0"/>
              <a:t>Ejemplos: Te amo – Felicitaciones – No te rindas – Me has decepcionado</a:t>
            </a:r>
          </a:p>
          <a:p>
            <a:pPr marL="1371600" lvl="3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22032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74B89-2CB0-16FA-44A3-609DD427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Apelativa o Conativa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ED2A8-71C5-2D6A-0A22-FC6F291081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364451" cy="4285168"/>
          </a:xfrm>
        </p:spPr>
        <p:txBody>
          <a:bodyPr>
            <a:normAutofit/>
          </a:bodyPr>
          <a:lstStyle/>
          <a:p>
            <a:r>
              <a:rPr lang="es-MX" dirty="0"/>
              <a:t>Esta función es predominante en textos cuya finalidad es llamar la atención sobre el lector o influir directamente sobre su opinión, incluso sobre su conducta. Se intenta que el receptor actúe de una determinada manera</a:t>
            </a:r>
          </a:p>
          <a:p>
            <a:r>
              <a:rPr lang="es-MX" dirty="0"/>
              <a:t>Oraciones imperativas e interrogativas</a:t>
            </a:r>
          </a:p>
          <a:p>
            <a:r>
              <a:rPr lang="es-MX" dirty="0"/>
              <a:t>Es predominante en la publicidad e importante en los textos periodísticos de opinión</a:t>
            </a:r>
          </a:p>
          <a:p>
            <a:endParaRPr lang="es-MX" dirty="0"/>
          </a:p>
          <a:p>
            <a:r>
              <a:rPr lang="es-MX" dirty="0"/>
              <a:t>Ejemplos:  ¿No piensas tender la cama?</a:t>
            </a:r>
          </a:p>
          <a:p>
            <a:r>
              <a:rPr lang="es-MX" dirty="0"/>
              <a:t>Quedan 10 minutos para finalizar el examen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4780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839E1F-5621-A1E2-9F9C-B3F62266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</a:t>
            </a:r>
            <a:r>
              <a:rPr lang="es-MX" dirty="0" err="1"/>
              <a:t>metalingüistica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BD278-C487-6A38-B4DB-ECC19F0AACB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Se centra en el código, porque es la que reflexiona sobre el lenguaje mismo.</a:t>
            </a:r>
          </a:p>
          <a:p>
            <a:r>
              <a:rPr lang="es-MX" dirty="0"/>
              <a:t>Cada vez que explicamos un código, tenemos una clase de gramática u ortografía, usamos esta función</a:t>
            </a:r>
          </a:p>
          <a:p>
            <a:r>
              <a:rPr lang="es-MX" dirty="0"/>
              <a:t>Muchos artículos de opinión reflexionan sobre el lenguaje que utilizamos, sobre las modas y usos lingüísticos actuales</a:t>
            </a:r>
          </a:p>
          <a:p>
            <a:endParaRPr lang="es-MX" dirty="0"/>
          </a:p>
          <a:p>
            <a:r>
              <a:rPr lang="es-MX" dirty="0"/>
              <a:t>Ejemplos:: </a:t>
            </a:r>
            <a:r>
              <a:rPr lang="es-MX" b="1" dirty="0"/>
              <a:t>Ciudad</a:t>
            </a:r>
            <a:r>
              <a:rPr lang="es-MX" dirty="0"/>
              <a:t> es un sustantivo de 6 letras, de artículo femenino, 3 vocales, con acento en una de ellas y además significa que es un lugar con calles, edificios, con población numerosa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08606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8A68E-C612-C94E-35F9-8B7A4BB1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Fática o de contacto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CBFFAE-689A-9932-4230-AA0E171CF4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Se usa para verificar, cada cierto tiempo, el estado del canal, el contacto entre los interlocutores.. Tiene el propósito de mantener abierta las líneas dentro de una comunicación</a:t>
            </a:r>
          </a:p>
          <a:p>
            <a:endParaRPr lang="es-MX" dirty="0"/>
          </a:p>
          <a:p>
            <a:r>
              <a:rPr lang="es-MX" dirty="0"/>
              <a:t>Tiene tres momentos </a:t>
            </a:r>
          </a:p>
          <a:p>
            <a:r>
              <a:rPr lang="es-MX" dirty="0"/>
              <a:t> inicio – Hola Buenas Noches</a:t>
            </a:r>
          </a:p>
          <a:p>
            <a:r>
              <a:rPr lang="es-MX" dirty="0"/>
              <a:t>Mantenimiento – Ajá – Comprendo – Se entiende?</a:t>
            </a:r>
          </a:p>
          <a:p>
            <a:r>
              <a:rPr lang="es-MX" dirty="0"/>
              <a:t>Cierre.  - Finalizamos por hoy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4899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B189-3AFA-3648-5586-92E1D9435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poética o estética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0A1642-B1D4-4194-0F72-3B4B814BAE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Se centra en el mensaje mismo, en su forma, Comunicar con la belleza del lenguaje, poesía, canciones, refranes, rimas, versos</a:t>
            </a:r>
          </a:p>
          <a:p>
            <a:r>
              <a:rPr lang="es-MX" dirty="0"/>
              <a:t>Es mas importante la forma en que se dice mas de lo que se dice</a:t>
            </a:r>
          </a:p>
          <a:p>
            <a:r>
              <a:rPr lang="es-MX" dirty="0"/>
              <a:t>Es predominante en los textos literarios pero también importante siempre que haya una intención estética y de diferenciación del registro estándar</a:t>
            </a:r>
          </a:p>
          <a:p>
            <a:endParaRPr lang="es-MX" dirty="0"/>
          </a:p>
          <a:p>
            <a:r>
              <a:rPr lang="es-MX" dirty="0"/>
              <a:t>Ejemplo: Tal jugador es el alma y el corazón del equipo</a:t>
            </a:r>
          </a:p>
          <a:p>
            <a:r>
              <a:rPr lang="es-MX" dirty="0"/>
              <a:t>El que canta, las penas espanta</a:t>
            </a:r>
          </a:p>
        </p:txBody>
      </p:sp>
    </p:spTree>
    <p:extLst>
      <p:ext uri="{BB962C8B-B14F-4D97-AF65-F5344CB8AC3E}">
        <p14:creationId xmlns:p14="http://schemas.microsoft.com/office/powerpoint/2010/main" val="2126553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C7469-7162-B836-D9C0-759C260F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Función Informativa, Descriptiva o referencial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51C1B-FA1E-11B0-9B81-4D061015C3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Esta función sirve para informar, narrar, caracterizar, definir, clasificar, etc </a:t>
            </a:r>
          </a:p>
          <a:p>
            <a:r>
              <a:rPr lang="es-MX" dirty="0"/>
              <a:t>Se encuentra preferentemente en informes, narraciones, descripciones.</a:t>
            </a:r>
          </a:p>
          <a:p>
            <a:r>
              <a:rPr lang="es-MX" dirty="0"/>
              <a:t>La información es objetiva y describe principalmente una situación dentro de un contexto</a:t>
            </a:r>
          </a:p>
          <a:p>
            <a:endParaRPr lang="es-MX" dirty="0"/>
          </a:p>
          <a:p>
            <a:r>
              <a:rPr lang="es-MX" dirty="0"/>
              <a:t>Ejemplo: </a:t>
            </a:r>
          </a:p>
          <a:p>
            <a:r>
              <a:rPr lang="es-MX" dirty="0"/>
              <a:t>No tienes permiso para ir a la fiesta</a:t>
            </a:r>
          </a:p>
          <a:p>
            <a:r>
              <a:rPr lang="es-MX" dirty="0"/>
              <a:t>La clase del día de hoy será virtual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14406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4A62C0-D096-165D-F0CB-E578A35A83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5028" y="538844"/>
            <a:ext cx="10232571" cy="525235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Empieza ya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oración compuesta se forma con 2 o mas proposiciones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Tienes la llave de mi corazón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¿Me hago entender?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clase de castellano empieza a las 15 hs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Cocine a fuego medio por 15 minutos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Pague uno y lleve dos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extraño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vemos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 lunares forman mi constelación favorita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18416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DDB4C-7DF6-14D4-D750-A3AA23EBF3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1113" y="832757"/>
            <a:ext cx="10760529" cy="582929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Podrías registrarte por favor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Prohibido fumar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estructura narrativa se compone de apertura, conflicto y cierre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la ciudad del aprendizaje se viaja sin pagar pasaje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Mañana seguimos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gatos duermen la mayor parte del día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Ningún estudiante entregó la tarea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tengas un muy feliz cumpleaños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números romanos deben escribirse con mayúsculas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un placer conocerlo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37661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CD6305-A07F-1FC9-3533-4B390664C8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¿Y qué opinas?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Siento que no puedo vivir sin ti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A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 ha disminuido su letalidad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comunicación entre las personas es muy importante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8524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65B359-B863-5986-D61E-9FF111F07B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142449"/>
            <a:ext cx="10287313" cy="5307337"/>
          </a:xfrm>
        </p:spPr>
        <p:txBody>
          <a:bodyPr>
            <a:normAutofit/>
          </a:bodyPr>
          <a:lstStyle/>
          <a:p>
            <a:r>
              <a:rPr lang="es-MX" sz="3200" b="1" dirty="0"/>
              <a:t>Dimensiones</a:t>
            </a:r>
            <a:r>
              <a:rPr lang="es-MX" sz="3200" dirty="0"/>
              <a:t> </a:t>
            </a:r>
          </a:p>
          <a:p>
            <a:r>
              <a:rPr lang="es-MX" sz="3200" dirty="0"/>
              <a:t> Cognitiva: Representación mental del que habla y del que escucha</a:t>
            </a:r>
          </a:p>
          <a:p>
            <a:r>
              <a:rPr lang="es-MX" sz="3200" dirty="0"/>
              <a:t>Social: Reglas que regulan el intercambio y la interpretación</a:t>
            </a:r>
          </a:p>
          <a:p>
            <a:r>
              <a:rPr lang="es-MX" sz="3200" dirty="0"/>
              <a:t>Semiótica: Significados, conceptos e intenciones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3165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21F74-8E57-ABBE-25B2-38D15CA79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comunicación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AACA9-F54E-776E-5EE3-9F79B2B26E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44578"/>
            <a:ext cx="10363826" cy="3424107"/>
          </a:xfrm>
        </p:spPr>
        <p:txBody>
          <a:bodyPr>
            <a:noAutofit/>
          </a:bodyPr>
          <a:lstStyle/>
          <a:p>
            <a:r>
              <a:rPr lang="es-MX" sz="3200" dirty="0"/>
              <a:t>Oral</a:t>
            </a:r>
          </a:p>
          <a:p>
            <a:r>
              <a:rPr lang="es-MX" sz="3200" dirty="0"/>
              <a:t>Escrita</a:t>
            </a:r>
          </a:p>
          <a:p>
            <a:r>
              <a:rPr lang="es-MX" sz="3200" dirty="0"/>
              <a:t>Intrapersonal</a:t>
            </a:r>
          </a:p>
          <a:p>
            <a:r>
              <a:rPr lang="es-MX" sz="3200" dirty="0"/>
              <a:t>Interpersonal</a:t>
            </a:r>
          </a:p>
          <a:p>
            <a:r>
              <a:rPr lang="es-MX" sz="3200" dirty="0"/>
              <a:t>Grupal</a:t>
            </a:r>
          </a:p>
          <a:p>
            <a:r>
              <a:rPr lang="es-MX" sz="3200" dirty="0"/>
              <a:t>publica</a:t>
            </a:r>
            <a:endParaRPr lang="es-AR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07A861-810B-CABC-B001-350D0FF4CBC6}"/>
              </a:ext>
            </a:extLst>
          </p:cNvPr>
          <p:cNvSpPr txBox="1"/>
          <p:nvPr/>
        </p:nvSpPr>
        <p:spPr>
          <a:xfrm>
            <a:off x="5045529" y="3118757"/>
            <a:ext cx="63681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Niveles: </a:t>
            </a:r>
          </a:p>
          <a:p>
            <a:r>
              <a:rPr lang="es-MX" sz="2800" dirty="0"/>
              <a:t>Micro: Interpersonal</a:t>
            </a:r>
          </a:p>
          <a:p>
            <a:r>
              <a:rPr lang="es-MX" sz="2800" dirty="0"/>
              <a:t>Meso o Medio: Interna y externa en una institución (cualquiera)</a:t>
            </a:r>
          </a:p>
          <a:p>
            <a:r>
              <a:rPr lang="es-MX" sz="2800" dirty="0"/>
              <a:t>Macro: En la sociedad, medios masivos, influencias en lo verbal y lo no verbal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37809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14A8C9-30B9-5F77-3CB3-C272FF5386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6" y="1175106"/>
            <a:ext cx="10564899" cy="5193037"/>
          </a:xfrm>
        </p:spPr>
        <p:txBody>
          <a:bodyPr>
            <a:noAutofit/>
          </a:bodyPr>
          <a:lstStyle/>
          <a:p>
            <a:r>
              <a:rPr lang="es-MX" sz="2800" dirty="0"/>
              <a:t>Información: Es unidireccional, con mensaje pero no necesita haber dos entidades. Tiene como </a:t>
            </a:r>
            <a:r>
              <a:rPr lang="es-MX" sz="2800" dirty="0" err="1"/>
              <a:t>proposito</a:t>
            </a:r>
            <a:r>
              <a:rPr lang="es-MX" sz="2800" dirty="0"/>
              <a:t> proporcionar un mensaje</a:t>
            </a:r>
          </a:p>
          <a:p>
            <a:endParaRPr lang="es-MX" sz="2800" dirty="0"/>
          </a:p>
          <a:p>
            <a:r>
              <a:rPr lang="es-MX" sz="2800" dirty="0"/>
              <a:t>Comunicación: Es bidireccional, es necesaria dos entidades y es necesario que haya una respuesta para verificar que el mensaje ha sido incorporado.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73888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64AB8-6B30-827A-29E1-404E3427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Herramienta: El lenguaje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BC8A76-C559-CBB7-05A7-D22B138F84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MX" sz="3200" dirty="0"/>
              <a:t>Dos entidades como mínimo</a:t>
            </a:r>
          </a:p>
          <a:p>
            <a:r>
              <a:rPr lang="es-MX" sz="3200" dirty="0"/>
              <a:t>El que habla: representa una realidad – simbolización</a:t>
            </a:r>
          </a:p>
          <a:p>
            <a:r>
              <a:rPr lang="es-MX" sz="3200" dirty="0"/>
              <a:t>El que escucha: Recrea la realidad presentada por el que habla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4222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AA151-94EE-AFEA-B418-239803E4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s-MX" dirty="0"/>
              <a:t>Desarrollo de la comunicación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EB00C-4BA5-288F-0D1A-97BF6AF390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2902" y="1145446"/>
            <a:ext cx="10363826" cy="3424107"/>
          </a:xfrm>
        </p:spPr>
        <p:txBody>
          <a:bodyPr>
            <a:noAutofit/>
          </a:bodyPr>
          <a:lstStyle/>
          <a:p>
            <a:r>
              <a:rPr lang="es-MX" sz="3200" dirty="0"/>
              <a:t>1 </a:t>
            </a:r>
            <a:r>
              <a:rPr lang="es-MX" sz="2800" dirty="0"/>
              <a:t>– Incorporación de las palabras – Le hablan – Es pasivo</a:t>
            </a:r>
          </a:p>
          <a:p>
            <a:r>
              <a:rPr lang="es-MX" sz="2800" dirty="0"/>
              <a:t>2- Representación mental de un elemento – palabra y significado</a:t>
            </a:r>
          </a:p>
          <a:p>
            <a:r>
              <a:rPr lang="es-MX" sz="2800" dirty="0"/>
              <a:t>3 – discriminación de los temas</a:t>
            </a:r>
          </a:p>
          <a:p>
            <a:r>
              <a:rPr lang="es-MX" sz="2800" dirty="0"/>
              <a:t>4 – Transmisión del mensaje</a:t>
            </a:r>
          </a:p>
          <a:p>
            <a:r>
              <a:rPr lang="es-MX" sz="2800" dirty="0"/>
              <a:t>5 – Se agrega repertorio, variedad de sinónimos  al mensaje</a:t>
            </a:r>
          </a:p>
          <a:p>
            <a:r>
              <a:rPr lang="es-MX" sz="2800" dirty="0"/>
              <a:t>6 – Se agrega emoción al mensaje</a:t>
            </a:r>
          </a:p>
          <a:p>
            <a:r>
              <a:rPr lang="es-MX" sz="2800" dirty="0"/>
              <a:t>7 – Se agrega estética, seducción en el hablar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852050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FE51CC-BA9C-29A5-7500-33B90D30B4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2517" y="505635"/>
            <a:ext cx="10363826" cy="3424107"/>
          </a:xfrm>
        </p:spPr>
        <p:txBody>
          <a:bodyPr>
            <a:noAutofit/>
          </a:bodyPr>
          <a:lstStyle/>
          <a:p>
            <a:r>
              <a:rPr lang="es-MX" sz="2800" dirty="0"/>
              <a:t>Piaget:  Presenta que el lenguaje primero es </a:t>
            </a:r>
            <a:r>
              <a:rPr lang="es-MX" sz="2800" dirty="0" err="1"/>
              <a:t>egocentrico</a:t>
            </a:r>
            <a:r>
              <a:rPr lang="es-MX" sz="2800" dirty="0"/>
              <a:t> y luego es social</a:t>
            </a:r>
          </a:p>
          <a:p>
            <a:endParaRPr lang="es-MX" sz="2800" dirty="0"/>
          </a:p>
          <a:p>
            <a:r>
              <a:rPr lang="es-MX" sz="2800" dirty="0" err="1"/>
              <a:t>Vigotsky</a:t>
            </a:r>
            <a:r>
              <a:rPr lang="es-MX" sz="2800" dirty="0"/>
              <a:t>:  presenta que </a:t>
            </a:r>
          </a:p>
          <a:p>
            <a:r>
              <a:rPr lang="es-MX" sz="2800" dirty="0"/>
              <a:t>primero es interpsicológico – Le hablan y usa las palabras</a:t>
            </a:r>
          </a:p>
          <a:p>
            <a:r>
              <a:rPr lang="es-MX" sz="2800" dirty="0"/>
              <a:t>Luego es intrapsicológico – Lo incorpora y piensa en palabras</a:t>
            </a:r>
          </a:p>
          <a:p>
            <a:r>
              <a:rPr lang="es-MX" sz="2800" dirty="0"/>
              <a:t>El pensamiento está compuesto por palabras, que a medida que interactúa se complejiza y crece.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878759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EFFC2-7662-8796-0FA6-826DB7A43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222311" cy="4361697"/>
          </a:xfrm>
        </p:spPr>
        <p:txBody>
          <a:bodyPr>
            <a:noAutofit/>
          </a:bodyPr>
          <a:lstStyle/>
          <a:p>
            <a:r>
              <a:rPr lang="es-MX" sz="6000" dirty="0"/>
              <a:t>Clase 2 – comunicación animal y humana</a:t>
            </a:r>
            <a:endParaRPr lang="es-AR" sz="6000" dirty="0"/>
          </a:p>
        </p:txBody>
      </p:sp>
    </p:spTree>
    <p:extLst>
      <p:ext uri="{BB962C8B-B14F-4D97-AF65-F5344CB8AC3E}">
        <p14:creationId xmlns:p14="http://schemas.microsoft.com/office/powerpoint/2010/main" val="1256836400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267</TotalTime>
  <Words>1563</Words>
  <Application>Microsoft Office PowerPoint</Application>
  <PresentationFormat>Panorámica</PresentationFormat>
  <Paragraphs>168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Tw Cen MT</vt:lpstr>
      <vt:lpstr>Gota</vt:lpstr>
      <vt:lpstr>Comunicación Social</vt:lpstr>
      <vt:lpstr>Presentación de PowerPoint</vt:lpstr>
      <vt:lpstr>Presentación de PowerPoint</vt:lpstr>
      <vt:lpstr>Tipos de comunicación</vt:lpstr>
      <vt:lpstr>Presentación de PowerPoint</vt:lpstr>
      <vt:lpstr>Herramienta: El lenguaje</vt:lpstr>
      <vt:lpstr>Desarrollo de la comunicación</vt:lpstr>
      <vt:lpstr>Presentación de PowerPoint</vt:lpstr>
      <vt:lpstr>Clase 2 – comunicación animal y humana</vt:lpstr>
      <vt:lpstr>Presentación de PowerPoint</vt:lpstr>
      <vt:lpstr>Comunicación Animal</vt:lpstr>
      <vt:lpstr>Presentación de PowerPoint</vt:lpstr>
      <vt:lpstr>Cuan inteligentes son?</vt:lpstr>
      <vt:lpstr>Presentación de PowerPoint</vt:lpstr>
      <vt:lpstr>Comunicación humana</vt:lpstr>
      <vt:lpstr>Tipos de Comunicación humana</vt:lpstr>
      <vt:lpstr>Propiedades de la comunicación humana</vt:lpstr>
      <vt:lpstr>similitudes</vt:lpstr>
      <vt:lpstr>Diferencias </vt:lpstr>
      <vt:lpstr>Funciones de la comunicación – clase 3</vt:lpstr>
      <vt:lpstr>Función Expresiva o Emotiva</vt:lpstr>
      <vt:lpstr>Función Apelativa o Conativa</vt:lpstr>
      <vt:lpstr>Función metalingüistica</vt:lpstr>
      <vt:lpstr>Función Fática o de contacto</vt:lpstr>
      <vt:lpstr>Función poética o estética</vt:lpstr>
      <vt:lpstr>Función Informativa, Descriptiva o referencial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Social</dc:title>
  <dc:creator>SUSANA</dc:creator>
  <cp:lastModifiedBy>SUSANA</cp:lastModifiedBy>
  <cp:revision>3</cp:revision>
  <dcterms:created xsi:type="dcterms:W3CDTF">2024-03-29T21:21:59Z</dcterms:created>
  <dcterms:modified xsi:type="dcterms:W3CDTF">2024-04-13T23:33:19Z</dcterms:modified>
</cp:coreProperties>
</file>