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7" r:id="rId4"/>
    <p:sldId id="268" r:id="rId5"/>
    <p:sldId id="270" r:id="rId6"/>
    <p:sldId id="269" r:id="rId7"/>
    <p:sldId id="258" r:id="rId8"/>
    <p:sldId id="272" r:id="rId9"/>
    <p:sldId id="266" r:id="rId10"/>
    <p:sldId id="273" r:id="rId11"/>
    <p:sldId id="271" r:id="rId12"/>
    <p:sldId id="275" r:id="rId13"/>
    <p:sldId id="276" r:id="rId14"/>
    <p:sldId id="278" r:id="rId15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599" autoAdjust="0"/>
  </p:normalViewPr>
  <p:slideViewPr>
    <p:cSldViewPr>
      <p:cViewPr varScale="1">
        <p:scale>
          <a:sx n="73" d="100"/>
          <a:sy n="73" d="100"/>
        </p:scale>
        <p:origin x="414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18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477D14C5-CED9-4CFC-B338-DFB0C8090B9F}">
      <dgm:prSet phldrT="[Text]"/>
      <dgm:spPr/>
      <dgm:t>
        <a:bodyPr rtlCol="0"/>
        <a:lstStyle/>
        <a:p>
          <a:pPr rtl="0"/>
          <a:r>
            <a:rPr lang="es-ES" noProof="0" dirty="0" smtClean="0"/>
            <a:t>Cita Directa – menos de tres líneas </a:t>
          </a:r>
          <a:endParaRPr lang="es-ES" noProof="0" dirty="0"/>
        </a:p>
      </dgm:t>
      <dgm:extLst/>
    </dgm:pt>
    <dgm:pt modelId="{92DFCBC7-BC14-4697-8ECD-BF0D5B1EDA3B}" type="par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87E3C0DB-7BEE-424E-8E11-B838D238D595}" type="sib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C111C18A-FD96-4E63-821A-54D70D8DC65F}">
      <dgm:prSet phldrT="[Text]"/>
      <dgm:spPr/>
      <dgm:t>
        <a:bodyPr rtlCol="0"/>
        <a:lstStyle/>
        <a:p>
          <a:pPr rtl="0"/>
          <a:r>
            <a:rPr lang="es-ES" noProof="0" dirty="0" smtClean="0"/>
            <a:t>Análoga</a:t>
          </a:r>
          <a:endParaRPr lang="es-ES" noProof="0" dirty="0"/>
        </a:p>
      </dgm:t>
    </dgm:pt>
    <dgm:pt modelId="{83BE74EF-FAB4-45A2-BBED-7CD5259AB210}" type="par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B4F34DE2-2DAE-4F88-8C78-BD8892EBF4FF}" type="sib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33EAD35F-38F2-4CB7-9A6D-B04FFD8A51FD}">
      <dgm:prSet phldrT="[Text]"/>
      <dgm:spPr/>
      <dgm:t>
        <a:bodyPr rtlCol="0"/>
        <a:lstStyle/>
        <a:p>
          <a:pPr rtl="0"/>
          <a:r>
            <a:rPr lang="es-ES" noProof="0" dirty="0" smtClean="0"/>
            <a:t>Digital</a:t>
          </a:r>
          <a:endParaRPr lang="es-ES" noProof="0" dirty="0"/>
        </a:p>
      </dgm:t>
    </dgm:pt>
    <dgm:pt modelId="{81FE7DB1-4BFC-4407-80A9-E5514E94C61D}" type="parTrans" cxnId="{FAC3D40F-8E66-452D-9CA4-C2871F2D10EF}">
      <dgm:prSet/>
      <dgm:spPr/>
      <dgm:t>
        <a:bodyPr rtlCol="0"/>
        <a:lstStyle/>
        <a:p>
          <a:pPr rtl="0"/>
          <a:endParaRPr lang="en-US"/>
        </a:p>
      </dgm:t>
    </dgm:pt>
    <dgm:pt modelId="{4B66B839-1910-459B-92B2-14846EBA7A70}" type="sibTrans" cxnId="{FAC3D40F-8E66-452D-9CA4-C2871F2D10EF}">
      <dgm:prSet/>
      <dgm:spPr/>
      <dgm:t>
        <a:bodyPr rtlCol="0"/>
        <a:lstStyle/>
        <a:p>
          <a:pPr rtl="0"/>
          <a:endParaRPr lang="en-US"/>
        </a:p>
      </dgm:t>
    </dgm:pt>
    <dgm:pt modelId="{3C67E77D-62FA-499D-B5E6-E79A091C5267}">
      <dgm:prSet phldrT="[Text]"/>
      <dgm:spPr/>
      <dgm:t>
        <a:bodyPr rtlCol="0"/>
        <a:lstStyle/>
        <a:p>
          <a:pPr rtl="0"/>
          <a:r>
            <a:rPr lang="es-ES" noProof="0" dirty="0" smtClean="0"/>
            <a:t>Cita indirecta</a:t>
          </a:r>
          <a:endParaRPr lang="es-ES" noProof="0" dirty="0"/>
        </a:p>
      </dgm: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D6510970-8F9C-4B45-A0F3-6ACB9AA76D40}">
      <dgm:prSet phldrT="[Text]"/>
      <dgm:spPr/>
      <dgm:t>
        <a:bodyPr rtlCol="0"/>
        <a:lstStyle/>
        <a:p>
          <a:pPr rtl="0"/>
          <a:endParaRPr lang="es-ES" noProof="0" dirty="0"/>
        </a:p>
      </dgm:t>
    </dgm:pt>
    <dgm:pt modelId="{7A9FC291-2B6A-4475-8B09-917F9F09E3AB}" type="par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4B87F32C-3630-48F2-9114-4262C0BEEA9E}" type="sib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CC6B7442-0B72-4EF2-9F13-1325B51AFF9F}">
      <dgm:prSet phldrT="[Text]"/>
      <dgm:spPr/>
      <dgm:t>
        <a:bodyPr rtlCol="0"/>
        <a:lstStyle/>
        <a:p>
          <a:pPr rtl="0"/>
          <a:r>
            <a:rPr lang="es-ES" noProof="0" dirty="0" smtClean="0"/>
            <a:t>Cita de más de tres líneas</a:t>
          </a:r>
          <a:endParaRPr lang="es-ES" noProof="0" dirty="0"/>
        </a:p>
      </dgm:t>
    </dgm:pt>
    <dgm:pt modelId="{E3D139E0-5DC2-4F8E-9F8F-B3F0EBCD4689}" type="par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F80E1BA-0D6F-4EE8-9640-892A5897DBCD}" type="sib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E0A3CAE-D039-42F2-AF12-1E6F6793A633}">
      <dgm:prSet phldrT="[Text]"/>
      <dgm:spPr/>
      <dgm:t>
        <a:bodyPr rtlCol="0"/>
        <a:lstStyle/>
        <a:p>
          <a:pPr rtl="0"/>
          <a:endParaRPr lang="es-ES" noProof="0" dirty="0"/>
        </a:p>
      </dgm:t>
    </dgm:pt>
    <dgm:pt modelId="{7E2ED2D1-AFF4-4DED-BB53-30A310825CE2}" type="parTrans" cxnId="{A6FB3C49-AB75-4315-BB6B-886AA454F16F}">
      <dgm:prSet/>
      <dgm:spPr/>
      <dgm:t>
        <a:bodyPr rtlCol="0"/>
        <a:lstStyle/>
        <a:p>
          <a:pPr rtl="0"/>
          <a:endParaRPr lang="en-US"/>
        </a:p>
      </dgm:t>
    </dgm:pt>
    <dgm:pt modelId="{417BDEF2-191B-4000-BDE8-D3D22A51FCF3}" type="sibTrans" cxnId="{A6FB3C49-AB75-4315-BB6B-886AA454F16F}">
      <dgm:prSet/>
      <dgm:spPr/>
      <dgm:t>
        <a:bodyPr rtlCol="0"/>
        <a:lstStyle/>
        <a:p>
          <a:pPr rtl="0"/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A9DD881E-A532-414B-870C-8ADE2076F78C}" type="pres">
      <dgm:prSet presAssocID="{477D14C5-CED9-4CFC-B338-DFB0C8090B9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D5F6E02-AD43-4E7A-935B-DDF5D6C74800}" type="pres">
      <dgm:prSet presAssocID="{477D14C5-CED9-4CFC-B338-DFB0C8090B9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E2EE33AC-3CDB-41AB-99D0-EE89822B0377}" type="presOf" srcId="{90119837-5B71-4D44-BB01-DB0B084933C8}" destId="{ED5DCCC5-BCA8-4491-AA37-BAF153ECA184}" srcOrd="0" destOrd="0" presId="urn:microsoft.com/office/officeart/2005/8/layout/vList2"/>
    <dgm:cxn modelId="{80D369CF-62F1-4541-AEE2-AB29E5A204FB}" type="presOf" srcId="{3C67E77D-62FA-499D-B5E6-E79A091C5267}" destId="{81203336-F3DE-4B3A-BCF4-0F68C23AC2BB}" srcOrd="0" destOrd="0" presId="urn:microsoft.com/office/officeart/2005/8/layout/vList2"/>
    <dgm:cxn modelId="{F3770B74-60B7-438A-9C14-87FF95D04624}" type="presOf" srcId="{FE0A3CAE-D039-42F2-AF12-1E6F6793A633}" destId="{08B7B17B-8600-44B0-B235-389E5D71D804}" srcOrd="0" destOrd="0" presId="urn:microsoft.com/office/officeart/2005/8/layout/vList2"/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AB09493F-37CB-481D-BE1C-7A521AC3963B}" type="presOf" srcId="{477D14C5-CED9-4CFC-B338-DFB0C8090B9F}" destId="{A9DD881E-A532-414B-870C-8ADE2076F78C}" srcOrd="0" destOrd="0" presId="urn:microsoft.com/office/officeart/2005/8/layout/vList2"/>
    <dgm:cxn modelId="{FAC3D40F-8E66-452D-9CA4-C2871F2D10EF}" srcId="{477D14C5-CED9-4CFC-B338-DFB0C8090B9F}" destId="{33EAD35F-38F2-4CB7-9A6D-B04FFD8A51FD}" srcOrd="1" destOrd="0" parTransId="{81FE7DB1-4BFC-4407-80A9-E5514E94C61D}" sibTransId="{4B66B839-1910-459B-92B2-14846EBA7A70}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87AD0085-41E8-4E29-BBED-9D1036577237}" type="presOf" srcId="{C111C18A-FD96-4E63-821A-54D70D8DC65F}" destId="{CD5F6E02-AD43-4E7A-935B-DDF5D6C74800}" srcOrd="0" destOrd="0" presId="urn:microsoft.com/office/officeart/2005/8/layout/vList2"/>
    <dgm:cxn modelId="{44946EF3-425E-42C8-A6FB-ABA83804B586}" type="presOf" srcId="{D6510970-8F9C-4B45-A0F3-6ACB9AA76D40}" destId="{782956A5-ADC8-4959-B856-589B9D9B9635}" srcOrd="0" destOrd="0" presId="urn:microsoft.com/office/officeart/2005/8/layout/vList2"/>
    <dgm:cxn modelId="{DC6E05B4-83E9-4C3F-9822-9E1D41C41D9E}" type="presOf" srcId="{CC6B7442-0B72-4EF2-9F13-1325B51AFF9F}" destId="{D64CB5D5-837D-47FC-9E42-A26D800BC695}" srcOrd="0" destOrd="0" presId="urn:microsoft.com/office/officeart/2005/8/layout/vList2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85B80D8C-EBB2-4A80-BB6C-93E30B69F4BB}" type="presOf" srcId="{33EAD35F-38F2-4CB7-9A6D-B04FFD8A51FD}" destId="{CD5F6E02-AD43-4E7A-935B-DDF5D6C74800}" srcOrd="0" destOrd="1" presId="urn:microsoft.com/office/officeart/2005/8/layout/vList2"/>
    <dgm:cxn modelId="{8ED8745E-70AE-4940-BBB9-FB6376BDA0D9}" type="presParOf" srcId="{ED5DCCC5-BCA8-4491-AA37-BAF153ECA184}" destId="{A9DD881E-A532-414B-870C-8ADE2076F78C}" srcOrd="0" destOrd="0" presId="urn:microsoft.com/office/officeart/2005/8/layout/vList2"/>
    <dgm:cxn modelId="{31CF7A1A-6E4D-4D10-861C-4FF0D37EB7F8}" type="presParOf" srcId="{ED5DCCC5-BCA8-4491-AA37-BAF153ECA184}" destId="{CD5F6E02-AD43-4E7A-935B-DDF5D6C74800}" srcOrd="1" destOrd="0" presId="urn:microsoft.com/office/officeart/2005/8/layout/vList2"/>
    <dgm:cxn modelId="{9126909B-F016-45D1-8092-6C3135AB4C8A}" type="presParOf" srcId="{ED5DCCC5-BCA8-4491-AA37-BAF153ECA184}" destId="{81203336-F3DE-4B3A-BCF4-0F68C23AC2BB}" srcOrd="2" destOrd="0" presId="urn:microsoft.com/office/officeart/2005/8/layout/vList2"/>
    <dgm:cxn modelId="{730D2F2D-B4CA-4D4B-834E-CF6050C80AD0}" type="presParOf" srcId="{ED5DCCC5-BCA8-4491-AA37-BAF153ECA184}" destId="{782956A5-ADC8-4959-B856-589B9D9B9635}" srcOrd="3" destOrd="0" presId="urn:microsoft.com/office/officeart/2005/8/layout/vList2"/>
    <dgm:cxn modelId="{4902803D-CBF9-4D0B-9ABD-A3F2B1110870}" type="presParOf" srcId="{ED5DCCC5-BCA8-4491-AA37-BAF153ECA184}" destId="{D64CB5D5-837D-47FC-9E42-A26D800BC695}" srcOrd="4" destOrd="0" presId="urn:microsoft.com/office/officeart/2005/8/layout/vList2"/>
    <dgm:cxn modelId="{23FA2328-0584-487D-931D-ED8370AFC6E0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615772"/>
          <a:ext cx="4419600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rtlCol="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noProof="0" dirty="0" smtClean="0"/>
            <a:t>Cita Directa – menos de tres líneas </a:t>
          </a:r>
          <a:endParaRPr lang="es-ES" sz="2300" kern="1200" noProof="0" dirty="0"/>
        </a:p>
      </dsp:txBody>
      <dsp:txXfrm>
        <a:off x="26930" y="642702"/>
        <a:ext cx="4365740" cy="497795"/>
      </dsp:txXfrm>
    </dsp:sp>
    <dsp:sp modelId="{CD5F6E02-AD43-4E7A-935B-DDF5D6C74800}">
      <dsp:nvSpPr>
        <dsp:cNvPr id="0" name=""/>
        <dsp:cNvSpPr/>
      </dsp:nvSpPr>
      <dsp:spPr>
        <a:xfrm>
          <a:off x="0" y="1167427"/>
          <a:ext cx="4419600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29210" rIns="163576" bIns="29210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noProof="0" dirty="0" smtClean="0"/>
            <a:t>Análoga</a:t>
          </a:r>
          <a:endParaRPr lang="es-ES" sz="1800" kern="1200" noProof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noProof="0" dirty="0" smtClean="0"/>
            <a:t>Digital</a:t>
          </a:r>
          <a:endParaRPr lang="es-ES" sz="1800" kern="1200" noProof="0" dirty="0"/>
        </a:p>
      </dsp:txBody>
      <dsp:txXfrm>
        <a:off x="0" y="1167427"/>
        <a:ext cx="4419600" cy="618930"/>
      </dsp:txXfrm>
    </dsp:sp>
    <dsp:sp modelId="{81203336-F3DE-4B3A-BCF4-0F68C23AC2BB}">
      <dsp:nvSpPr>
        <dsp:cNvPr id="0" name=""/>
        <dsp:cNvSpPr/>
      </dsp:nvSpPr>
      <dsp:spPr>
        <a:xfrm>
          <a:off x="0" y="1786357"/>
          <a:ext cx="4419600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rtlCol="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noProof="0" dirty="0" smtClean="0"/>
            <a:t>Cita indirecta</a:t>
          </a:r>
          <a:endParaRPr lang="es-ES" sz="2300" kern="1200" noProof="0" dirty="0"/>
        </a:p>
      </dsp:txBody>
      <dsp:txXfrm>
        <a:off x="26930" y="1813287"/>
        <a:ext cx="4365740" cy="497795"/>
      </dsp:txXfrm>
    </dsp:sp>
    <dsp:sp modelId="{782956A5-ADC8-4959-B856-589B9D9B9635}">
      <dsp:nvSpPr>
        <dsp:cNvPr id="0" name=""/>
        <dsp:cNvSpPr/>
      </dsp:nvSpPr>
      <dsp:spPr>
        <a:xfrm>
          <a:off x="0" y="2338012"/>
          <a:ext cx="4419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29210" rIns="163576" bIns="29210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800" kern="1200" noProof="0" dirty="0"/>
        </a:p>
      </dsp:txBody>
      <dsp:txXfrm>
        <a:off x="0" y="2338012"/>
        <a:ext cx="4419600" cy="380880"/>
      </dsp:txXfrm>
    </dsp:sp>
    <dsp:sp modelId="{D64CB5D5-837D-47FC-9E42-A26D800BC695}">
      <dsp:nvSpPr>
        <dsp:cNvPr id="0" name=""/>
        <dsp:cNvSpPr/>
      </dsp:nvSpPr>
      <dsp:spPr>
        <a:xfrm>
          <a:off x="0" y="2718892"/>
          <a:ext cx="4419600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rtlCol="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noProof="0" dirty="0" smtClean="0"/>
            <a:t>Cita de más de tres líneas</a:t>
          </a:r>
          <a:endParaRPr lang="es-ES" sz="2300" kern="1200" noProof="0" dirty="0"/>
        </a:p>
      </dsp:txBody>
      <dsp:txXfrm>
        <a:off x="26930" y="2745822"/>
        <a:ext cx="4365740" cy="497795"/>
      </dsp:txXfrm>
    </dsp:sp>
    <dsp:sp modelId="{08B7B17B-8600-44B0-B235-389E5D71D804}">
      <dsp:nvSpPr>
        <dsp:cNvPr id="0" name=""/>
        <dsp:cNvSpPr/>
      </dsp:nvSpPr>
      <dsp:spPr>
        <a:xfrm>
          <a:off x="0" y="3270547"/>
          <a:ext cx="4419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29210" rIns="163576" bIns="29210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800" kern="1200" noProof="0" dirty="0"/>
        </a:p>
      </dsp:txBody>
      <dsp:txXfrm>
        <a:off x="0" y="3270547"/>
        <a:ext cx="4419600" cy="38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446EEE-9F74-414C-8CF3-76F72C6C9CBB}" type="datetime1">
              <a:rPr lang="es-ES" smtClean="0"/>
              <a:t>02/09/2024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8FC2AD-8B93-45A4-8827-85E82B2F4F55}" type="datetime1">
              <a:rPr lang="es-ES" noProof="0" smtClean="0"/>
              <a:t>02/09/2024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958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5677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2441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9566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6668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621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081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256" name="línea" descr="Gráfico de líne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a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8" name="Forma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9" name="Forma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0" name="Forma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1" name="Forma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2" name="Forma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3" name="Forma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4" name="Forma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5" name="Forma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6" name="Forma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7" name="Forma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8" name="Forma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9" name="Forma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0" name="Forma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1" name="Forma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2" name="Forma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3" name="Forma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4" name="Forma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5" name="Forma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6" name="Forma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7" name="Forma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8" name="Forma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9" name="Forma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0" name="Forma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1" name="Forma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2" name="Forma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3" name="Forma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4" name="Forma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5" name="Forma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6" name="Forma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7" name="Forma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8" name="Forma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9" name="Forma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0" name="Forma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1" name="Forma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2" name="Forma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3" name="Forma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4" name="Forma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5" name="Forma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6" name="Forma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7" name="Forma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8" name="Forma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9" name="Forma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0" name="Forma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1" name="Forma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2" name="Forma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3" name="Forma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4" name="Forma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5" name="Forma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6" name="Forma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7" name="Forma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8" name="Forma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9" name="Forma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0" name="Forma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1" name="Forma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2" name="Forma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3" name="Forma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4" name="Forma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5" name="Forma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6" name="Forma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7" name="Forma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8" name="Forma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9" name="Forma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0" name="Forma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1" name="Forma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2" name="Forma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3" name="Forma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4" name="Forma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5" name="Forma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6" name="Forma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7" name="Forma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8" name="Forma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9" name="Forma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0" name="Forma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1" name="Forma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2" name="Forma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3" name="Forma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4" name="Forma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5" name="Forma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6" name="Forma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7" name="Forma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8" name="Forma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9" name="Forma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0" name="Forma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1" name="Forma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2" name="Forma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3" name="Forma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4" name="Forma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5" name="Forma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6" name="Forma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7" name="Forma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8" name="Forma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9" name="Forma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0" name="Forma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1" name="Forma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2" name="Forma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3" name="Forma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4" name="Forma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5" name="Forma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6" name="Forma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7" name="Forma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8" name="Forma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9" name="Forma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0" name="Forma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1" name="Forma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2" name="Forma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3" name="Forma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4" name="Forma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5" name="Forma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6" name="Forma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7" name="Forma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8" name="Forma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9" name="Forma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0" name="Forma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1" name="Forma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2" name="Forma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3" name="Forma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4" name="Forma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5" name="Forma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6" name="Forma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7" name="Forma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8" name="Forma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9" name="Forma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7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orma lib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9" name="Forma lib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0" name="Forma lib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22E2A2-B648-4842-9ED5-8E4D1828D625}" type="datetime1">
              <a:rPr lang="es-ES" noProof="0" smtClean="0"/>
              <a:t>02/09/2024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7" name="línea" descr="Gráfico de líneas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9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0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6AB9F2-CD8F-42EB-A63E-2B03D1B74C56}" type="datetime1">
              <a:rPr lang="es-ES" noProof="0" smtClean="0"/>
              <a:t>02/09/2024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67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ACC39B-F8AD-4C56-AD8F-A56798AE1A49}" type="datetime1">
              <a:rPr lang="es-ES" noProof="0" smtClean="0"/>
              <a:t>02/09/2024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255" name="línea" descr="Gráfico de líne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a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7" name="Forma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8" name="Forma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9" name="Forma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0" name="Forma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1" name="Forma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2" name="Forma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3" name="Forma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4" name="Forma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5" name="Forma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6" name="Forma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7" name="Forma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8" name="Forma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9" name="Forma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0" name="Forma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1" name="Forma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2" name="Forma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3" name="Forma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4" name="Forma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5" name="Forma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6" name="Forma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7" name="Forma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8" name="Forma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9" name="Forma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0" name="Forma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1" name="Forma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2" name="Forma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3" name="Forma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4" name="Forma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5" name="Forma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6" name="Forma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7" name="Forma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8" name="Forma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9" name="Forma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0" name="Forma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1" name="Forma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2" name="Forma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3" name="Forma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4" name="Forma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5" name="Forma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6" name="Forma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7" name="Forma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8" name="Forma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9" name="Forma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0" name="Forma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1" name="Forma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2" name="Forma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3" name="Forma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4" name="Forma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5" name="Forma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6" name="Forma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7" name="Forma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8" name="Forma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9" name="Forma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0" name="Forma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1" name="Forma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2" name="Forma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3" name="Forma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4" name="Forma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5" name="Forma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6" name="Forma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7" name="Forma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8" name="Forma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9" name="Forma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0" name="Forma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1" name="Forma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2" name="Forma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3" name="Forma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4" name="Forma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5" name="Forma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6" name="Forma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7" name="Forma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8" name="Forma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9" name="Forma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0" name="Forma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1" name="Forma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2" name="Forma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3" name="Forma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4" name="Forma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5" name="Forma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6" name="Forma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7" name="Forma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8" name="Forma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9" name="Forma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0" name="Forma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1" name="Forma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2" name="Forma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3" name="Forma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4" name="Forma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5" name="Forma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6" name="Forma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7" name="Forma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8" name="Forma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9" name="Forma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0" name="Forma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1" name="Forma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2" name="Forma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3" name="Forma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4" name="Forma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5" name="Forma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6" name="Forma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7" name="Forma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8" name="Forma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9" name="Forma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0" name="Forma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1" name="Forma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2" name="Forma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3" name="Forma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4" name="Forma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5" name="Forma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6" name="Forma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7" name="Forma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8" name="Forma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9" name="Forma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0" name="Forma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1" name="Forma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2" name="Forma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3" name="Forma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4" name="Forma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5" name="Forma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6" name="Forma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7" name="Forma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8" name="Forma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A5F5A5-C1AF-4E1F-BBE9-77A0324E6A16}" type="datetime1">
              <a:rPr lang="es-ES" noProof="0" smtClean="0"/>
              <a:t>02/09/2024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58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0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1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BAF46A-8BB1-4F24-A11E-0306615E93F5}" type="datetime1">
              <a:rPr lang="es-ES" noProof="0" smtClean="0"/>
              <a:t>02/09/2024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60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orma lib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3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4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829AD9-EA14-4AE8-BB2F-1A8BF56A3E5B}" type="datetime1">
              <a:rPr lang="es-ES" noProof="0" smtClean="0"/>
              <a:t>02/09/2024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85" name="Marcador de posición de contenido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56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8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9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0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1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96EFD6-A265-4329-83FB-237234CCC851}" type="datetime1">
              <a:rPr lang="es-ES" noProof="0" smtClean="0"/>
              <a:t>02/09/2024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EEC8E5-6135-4EEA-A5FA-4E382F0E51FD}" type="datetime1">
              <a:rPr lang="es-ES" noProof="0" smtClean="0"/>
              <a:t>02/09/2024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grpSp>
        <p:nvGrpSpPr>
          <p:cNvPr id="615" name="marco" descr="Gráfico de cuadro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a lib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b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b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a lib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b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b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a lib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b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b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a lib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b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b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AA01AB-145F-4AE5-A1D5-362BC05CA7CC}" type="datetime1">
              <a:rPr lang="es-ES" noProof="0" smtClean="0"/>
              <a:t>02/09/2024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quiera agregar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614" name="marco" descr="Gráfico de cuadro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a lib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a lib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b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a lib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a lib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b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a lib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a lib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b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a lib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a lib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b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b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b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b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b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b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b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b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b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b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b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b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b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b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b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b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b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b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b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b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b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b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b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b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b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b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b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b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b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b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b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b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b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b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b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b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b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b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b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b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b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b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b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b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b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b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b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b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b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b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b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b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b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b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b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b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b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b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b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b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b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b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b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b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b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b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b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b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b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b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b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b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D16348-E405-42B1-89B5-964AA77FE073}" type="datetime1">
              <a:rPr lang="es-ES" noProof="0" smtClean="0"/>
              <a:t>02/09/2024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dirty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EA5BF5C-F4C1-4C94-BD5F-F847F8EB8117}" type="datetime1">
              <a:rPr lang="es-ES" noProof="0" smtClean="0"/>
              <a:t>02/09/2024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es-AR" dirty="0"/>
              <a:t>GUÍA PARA ELABORAR TRABAJOS ESCRITOS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es-ES" dirty="0"/>
              <a:t>PRÁCTICA </a:t>
            </a:r>
            <a:r>
              <a:rPr lang="es-ES" dirty="0" smtClean="0"/>
              <a:t>PROFESIONALIZANTE I - </a:t>
            </a:r>
            <a:r>
              <a:rPr lang="es-ES" dirty="0" smtClean="0"/>
              <a:t>2024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t="20080" r="6453" b="19681"/>
          <a:stretch/>
        </p:blipFill>
        <p:spPr>
          <a:xfrm>
            <a:off x="117748" y="116632"/>
            <a:ext cx="194421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Citas especiales 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905959" y="4293096"/>
            <a:ext cx="2743200" cy="1861852"/>
          </a:xfrm>
        </p:spPr>
        <p:txBody>
          <a:bodyPr>
            <a:normAutofit/>
          </a:bodyPr>
          <a:lstStyle/>
          <a:p>
            <a:r>
              <a:rPr lang="es-AR" sz="2000" dirty="0"/>
              <a:t>Una imagen (del latín imago) es una representación visual, que manifiesta la apariencia visual de un objeto real o imaginario</a:t>
            </a:r>
            <a:endParaRPr lang="es-ES_tradnl" sz="2000" dirty="0"/>
          </a:p>
        </p:txBody>
      </p:sp>
      <p:pic>
        <p:nvPicPr>
          <p:cNvPr id="1026" name="Picture 2" descr="Resultado de imagen para citar bibliografia digita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 b="2469"/>
          <a:stretch>
            <a:fillRect/>
          </a:stretch>
        </p:blipFill>
        <p:spPr bwMode="auto">
          <a:xfrm>
            <a:off x="1773932" y="1916832"/>
            <a:ext cx="5669280" cy="404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350387" y="6408195"/>
            <a:ext cx="6092825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800" dirty="0"/>
              <a:t>http://image.slidesharecdn.com/citasbibliograficasweb-100813142357-phpapp01/95/citas-bibliogrficas-en-word-3-728.jpg?cb=1281709480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816928" y="908720"/>
            <a:ext cx="4371897" cy="2232248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CITA</a:t>
            </a:r>
          </a:p>
          <a:p>
            <a:pPr algn="just"/>
            <a:r>
              <a:rPr lang="es-AR" dirty="0" smtClean="0"/>
              <a:t>Imagen </a:t>
            </a:r>
            <a:r>
              <a:rPr lang="es-AR" dirty="0"/>
              <a:t>1 – </a:t>
            </a:r>
            <a:r>
              <a:rPr lang="es-AR" dirty="0" smtClean="0"/>
              <a:t>Cita y Bibliografía. </a:t>
            </a:r>
            <a:r>
              <a:rPr lang="es-AR" dirty="0"/>
              <a:t>Disponible en</a:t>
            </a:r>
            <a:r>
              <a:rPr lang="es-AR" dirty="0" smtClean="0"/>
              <a:t>:&lt; </a:t>
            </a:r>
            <a:r>
              <a:rPr lang="es-ES_tradnl" dirty="0" smtClean="0"/>
              <a:t>image.slidesharecdn.com/citasbibliograficasweb-100813142357-phpapp01/95/citas-bibliogrficas-en-word-3- 728.jpg?cb=1281709480&gt;</a:t>
            </a:r>
            <a:r>
              <a:rPr lang="es-AR" dirty="0" smtClean="0"/>
              <a:t>. </a:t>
            </a:r>
            <a:r>
              <a:rPr lang="es-AR" dirty="0"/>
              <a:t>Fecha de acceso: 09/08/2018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070076" y="6154948"/>
            <a:ext cx="3600400" cy="253247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Imagen 1 – Cita y Bibliografía</a:t>
            </a:r>
            <a:endParaRPr lang="es-ES_tradn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3685" y="5290910"/>
            <a:ext cx="1335140" cy="1335140"/>
          </a:xfrm>
          <a:prstGeom prst="rect">
            <a:avLst/>
          </a:prstGeom>
        </p:spPr>
      </p:pic>
      <p:cxnSp>
        <p:nvCxnSpPr>
          <p:cNvPr id="10" name="Conector recto de flecha 9"/>
          <p:cNvCxnSpPr/>
          <p:nvPr/>
        </p:nvCxnSpPr>
        <p:spPr>
          <a:xfrm flipH="1" flipV="1">
            <a:off x="7325524" y="5958480"/>
            <a:ext cx="2173296" cy="368656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48" y="90088"/>
            <a:ext cx="194479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9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Bibliografía</a:t>
            </a:r>
            <a:endParaRPr lang="es-ES_tradnl" dirty="0"/>
          </a:p>
        </p:txBody>
      </p:sp>
      <p:sp>
        <p:nvSpPr>
          <p:cNvPr id="7" name="Rectángulo 6"/>
          <p:cNvSpPr/>
          <p:nvPr/>
        </p:nvSpPr>
        <p:spPr>
          <a:xfrm>
            <a:off x="7102524" y="1772816"/>
            <a:ext cx="4947891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b="1" i="1" u="sng" dirty="0"/>
              <a:t>Páginas Web – En </a:t>
            </a:r>
            <a:r>
              <a:rPr lang="es-AR" b="1" i="1" u="sng" dirty="0" smtClean="0"/>
              <a:t>línea</a:t>
            </a:r>
          </a:p>
          <a:p>
            <a:endParaRPr lang="es-AR" b="1" i="1" u="sng" dirty="0"/>
          </a:p>
          <a:p>
            <a:r>
              <a:rPr lang="es-MX" sz="1600" b="1" dirty="0"/>
              <a:t>Con Autor</a:t>
            </a:r>
            <a:r>
              <a:rPr lang="es-MX" sz="1600" dirty="0"/>
              <a:t>: Apellido, Nombre (Año).Título. Dirección http//: . Fecha de la consulta.</a:t>
            </a:r>
          </a:p>
          <a:p>
            <a:r>
              <a:rPr lang="es-MX" sz="1600" dirty="0"/>
              <a:t>Ej.: Tarantino, Salvatore (S/F). La Gerencia de Gestión Humana y el síndrome del desgaste profesional (Burnout). (Disponible en: &lt; http://www.degerencia.com/articulo/la-gerencia-de-gestion-humana-y-el-sindrome-del-desgaste-burnout&gt;. Fecha de acceso: 20 mayo 2015</a:t>
            </a:r>
            <a:r>
              <a:rPr lang="es-MX" sz="1600" dirty="0" smtClean="0"/>
              <a:t>.)</a:t>
            </a:r>
          </a:p>
          <a:p>
            <a:endParaRPr lang="es-MX" sz="1600" dirty="0"/>
          </a:p>
          <a:p>
            <a:r>
              <a:rPr lang="es-MX" sz="1600" b="1" dirty="0"/>
              <a:t>Sin autor</a:t>
            </a:r>
            <a:r>
              <a:rPr lang="es-MX" sz="1600" dirty="0"/>
              <a:t>: Título. Año. Dirección electrónica</a:t>
            </a:r>
          </a:p>
          <a:p>
            <a:r>
              <a:rPr lang="es-MX" sz="1600" dirty="0"/>
              <a:t>Autor corporativo: Entidad/Institución. Año. Título. Dirección electrónica.</a:t>
            </a:r>
          </a:p>
          <a:p>
            <a:r>
              <a:rPr lang="es-MX" sz="1600" dirty="0"/>
              <a:t>Ej.: APM Capacita. 2020Formación profesional. ¿Qué es ser un VISITADOR MÉDICO?. Disponible en: &lt; https://www.apmcapacitia.com.ar/novedads/ver/Que-es-ser-un-VISITADOR-MEDICO&gt;. Fecha de acceso: 7 ago. 2020</a:t>
            </a:r>
            <a:r>
              <a:rPr lang="es-MX" sz="1600" dirty="0" smtClean="0"/>
              <a:t>.</a:t>
            </a:r>
            <a:endParaRPr lang="es-AR" sz="1600" dirty="0"/>
          </a:p>
        </p:txBody>
      </p:sp>
      <p:sp>
        <p:nvSpPr>
          <p:cNvPr id="8" name="Rectángulo 7"/>
          <p:cNvSpPr/>
          <p:nvPr/>
        </p:nvSpPr>
        <p:spPr>
          <a:xfrm>
            <a:off x="225760" y="5265420"/>
            <a:ext cx="6768752" cy="1313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b="1" i="1" u="sng" dirty="0"/>
              <a:t>Artículos periodísticos </a:t>
            </a:r>
            <a:endParaRPr lang="es-AR" b="1" i="1" u="sng" dirty="0" smtClean="0"/>
          </a:p>
          <a:p>
            <a:endParaRPr lang="es-AR" dirty="0" smtClean="0"/>
          </a:p>
          <a:p>
            <a:r>
              <a:rPr lang="es-AR" sz="1400" dirty="0" smtClean="0"/>
              <a:t>MEDIO</a:t>
            </a:r>
            <a:r>
              <a:rPr lang="es-AR" sz="1400" dirty="0"/>
              <a:t>. Número de edición. Año. Lugar y Fecha de publicación. </a:t>
            </a:r>
            <a:endParaRPr lang="es-AR" sz="1400" dirty="0" smtClean="0"/>
          </a:p>
          <a:p>
            <a:endParaRPr lang="es-AR" sz="1400" dirty="0"/>
          </a:p>
          <a:p>
            <a:r>
              <a:rPr lang="es-AR" sz="1400" dirty="0" smtClean="0"/>
              <a:t>Ej</a:t>
            </a:r>
            <a:r>
              <a:rPr lang="es-AR" sz="1400" dirty="0"/>
              <a:t>.: LA VOZ DEL INTERIOR. Número 37876. Año 106, Córdoba, 12 de septiembre de 2009.</a:t>
            </a:r>
            <a:endParaRPr lang="es-ES_tradnl" sz="1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8" y="97857"/>
            <a:ext cx="1944793" cy="646232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49224" y="1838486"/>
            <a:ext cx="6837276" cy="3174689"/>
          </a:xfrm>
          <a:prstGeom prst="round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2" y="1938943"/>
            <a:ext cx="6199849" cy="153636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87541" y="3426540"/>
            <a:ext cx="6162103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MX" sz="1400" dirty="0" err="1" smtClean="0">
                <a:solidFill>
                  <a:schemeClr val="bg1"/>
                </a:solidFill>
              </a:rPr>
              <a:t>Ej</a:t>
            </a:r>
            <a:r>
              <a:rPr lang="es-MX" sz="1400" dirty="0" smtClean="0">
                <a:solidFill>
                  <a:schemeClr val="bg1"/>
                </a:solidFill>
              </a:rPr>
              <a:t>: Santos </a:t>
            </a:r>
            <a:r>
              <a:rPr lang="es-MX" sz="1400" dirty="0" smtClean="0">
                <a:solidFill>
                  <a:schemeClr val="bg1"/>
                </a:solidFill>
              </a:rPr>
              <a:t>G</a:t>
            </a:r>
            <a:r>
              <a:rPr lang="es-MX" sz="1400" dirty="0" smtClean="0">
                <a:solidFill>
                  <a:schemeClr val="bg1"/>
                </a:solidFill>
              </a:rPr>
              <a:t>uerra, Miguel. (1999) </a:t>
            </a:r>
            <a:r>
              <a:rPr lang="es-MX" sz="1400" i="1" dirty="0" smtClean="0">
                <a:solidFill>
                  <a:schemeClr val="bg1"/>
                </a:solidFill>
              </a:rPr>
              <a:t>La evaluación Educativa II</a:t>
            </a:r>
            <a:r>
              <a:rPr lang="es-MX" sz="1400" dirty="0" smtClean="0">
                <a:solidFill>
                  <a:schemeClr val="bg1"/>
                </a:solidFill>
              </a:rPr>
              <a:t>. Editorial Magisterio del Rio de la Plata.</a:t>
            </a:r>
          </a:p>
          <a:p>
            <a:pPr>
              <a:lnSpc>
                <a:spcPct val="90000"/>
              </a:lnSpc>
            </a:pPr>
            <a:endParaRPr lang="es-MX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s-MX" sz="1400" dirty="0" err="1" smtClean="0">
                <a:solidFill>
                  <a:schemeClr val="bg1"/>
                </a:solidFill>
              </a:rPr>
              <a:t>Anijovich</a:t>
            </a:r>
            <a:r>
              <a:rPr lang="es-MX" sz="1400" dirty="0" smtClean="0">
                <a:solidFill>
                  <a:schemeClr val="bg1"/>
                </a:solidFill>
              </a:rPr>
              <a:t> Rebeca y </a:t>
            </a:r>
            <a:r>
              <a:rPr lang="es-MX" sz="1400" dirty="0" err="1" smtClean="0">
                <a:solidFill>
                  <a:schemeClr val="bg1"/>
                </a:solidFill>
              </a:rPr>
              <a:t>Cappelletti</a:t>
            </a:r>
            <a:r>
              <a:rPr lang="es-MX" sz="1400" dirty="0" smtClean="0">
                <a:solidFill>
                  <a:schemeClr val="bg1"/>
                </a:solidFill>
              </a:rPr>
              <a:t> Graciela. (2018) </a:t>
            </a:r>
            <a:r>
              <a:rPr lang="es-MX" sz="1400" i="1" dirty="0" smtClean="0">
                <a:solidFill>
                  <a:schemeClr val="bg1"/>
                </a:solidFill>
              </a:rPr>
              <a:t>La evaluación como oportunidad. </a:t>
            </a:r>
            <a:r>
              <a:rPr lang="es-MX" sz="1400" dirty="0" smtClean="0">
                <a:solidFill>
                  <a:schemeClr val="bg1"/>
                </a:solidFill>
              </a:rPr>
              <a:t>Ed. Paidós. </a:t>
            </a:r>
            <a:r>
              <a:rPr lang="es-MX" sz="1400" dirty="0">
                <a:solidFill>
                  <a:schemeClr val="bg1"/>
                </a:solidFill>
              </a:rPr>
              <a:t>Disponible en : &lt;</a:t>
            </a:r>
            <a:r>
              <a:rPr lang="es-MX" sz="1400" dirty="0" err="1">
                <a:solidFill>
                  <a:schemeClr val="bg1"/>
                </a:solidFill>
              </a:rPr>
              <a:t>chrome-extension</a:t>
            </a:r>
            <a:r>
              <a:rPr lang="es-MX" sz="1400" dirty="0">
                <a:solidFill>
                  <a:schemeClr val="bg1"/>
                </a:solidFill>
              </a:rPr>
              <a:t>://</a:t>
            </a:r>
            <a:r>
              <a:rPr lang="es-MX" sz="1400" dirty="0" err="1">
                <a:solidFill>
                  <a:schemeClr val="bg1"/>
                </a:solidFill>
              </a:rPr>
              <a:t>efaidnbmnnnibpcajpcglclefindmkaj</a:t>
            </a:r>
            <a:r>
              <a:rPr lang="es-MX" sz="1400" dirty="0">
                <a:solidFill>
                  <a:schemeClr val="bg1"/>
                </a:solidFill>
              </a:rPr>
              <a:t>/http://</a:t>
            </a:r>
            <a:r>
              <a:rPr lang="es-MX" sz="1400" dirty="0" smtClean="0">
                <a:solidFill>
                  <a:schemeClr val="bg1"/>
                </a:solidFill>
              </a:rPr>
              <a:t>fediap.com.ar/wp-content/uploads/2020/07/La-evaluacion-como-oportunidad-Anijovich-y-Cappelletti.pdf&gt;. Acceso: 02-09-2024</a:t>
            </a:r>
            <a:endParaRPr lang="es-AR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8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Lista de imágenes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AR" sz="3200" dirty="0"/>
              <a:t>Imagen 1 – Cita y Bibliografía. Disponible en:&lt; image.slidesharecdn.com/citasbibliograficasweb-100813142357-phpapp01/95/citas-bibliogrficas-en-word-3- 728.jpg?cb=1281709480&gt;. Fecha de acceso: </a:t>
            </a:r>
            <a:r>
              <a:rPr lang="es-AR" sz="3200" dirty="0" smtClean="0"/>
              <a:t>09/08/2018.</a:t>
            </a:r>
            <a:endParaRPr lang="es-AR" sz="3200" dirty="0"/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8" y="119193"/>
            <a:ext cx="194479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2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Lista de esquemas-gráficos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4000" dirty="0"/>
              <a:t>Esquema 1 – Los textos. Disponible en:&lt; http:/www.escolares.net/wp-content/uploads/esquema_figura1.jpg&gt;. Fecha de acceso: </a:t>
            </a:r>
            <a:r>
              <a:rPr lang="es-MX" sz="4000" dirty="0" smtClean="0"/>
              <a:t>09/08/2018.</a:t>
            </a:r>
            <a:endParaRPr lang="es-MX" sz="4000" dirty="0"/>
          </a:p>
          <a:p>
            <a:pPr algn="just"/>
            <a:endParaRPr lang="es-AR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6" y="106130"/>
            <a:ext cx="194479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1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96" y="1188525"/>
            <a:ext cx="7920880" cy="52686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56" y="188640"/>
            <a:ext cx="194479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2494012" y="332656"/>
            <a:ext cx="9143998" cy="1020762"/>
          </a:xfrm>
        </p:spPr>
        <p:txBody>
          <a:bodyPr rtlCol="0"/>
          <a:lstStyle/>
          <a:p>
            <a:r>
              <a:rPr lang="es-ES" dirty="0" smtClean="0"/>
              <a:t>Textos </a:t>
            </a: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261764" y="1905000"/>
            <a:ext cx="10404650" cy="4267200"/>
          </a:xfrm>
        </p:spPr>
        <p:txBody>
          <a:bodyPr rtlCol="0"/>
          <a:lstStyle/>
          <a:p>
            <a:r>
              <a:rPr lang="es-AR" sz="3200" dirty="0"/>
              <a:t>Los trabajos escritos son producciones personales/grupales que responden a una o varias consignas sobre un objeto de estudio en particular. </a:t>
            </a:r>
            <a:endParaRPr lang="es-AR" sz="3200" dirty="0" smtClean="0"/>
          </a:p>
          <a:p>
            <a:r>
              <a:rPr lang="es-AR" sz="3200" dirty="0" smtClean="0"/>
              <a:t>Por </a:t>
            </a:r>
            <a:r>
              <a:rPr lang="es-AR" sz="3200" dirty="0"/>
              <a:t>lo general se trabaja con textos expositivos informativos y en algunas ocasiones con textos argumentativos.</a:t>
            </a:r>
            <a:endParaRPr lang="es-ES" sz="3200" dirty="0"/>
          </a:p>
        </p:txBody>
      </p:sp>
      <p:sp>
        <p:nvSpPr>
          <p:cNvPr id="2" name="Llamada ovalada 1"/>
          <p:cNvSpPr/>
          <p:nvPr/>
        </p:nvSpPr>
        <p:spPr>
          <a:xfrm>
            <a:off x="9514286" y="2780928"/>
            <a:ext cx="2304256" cy="2160240"/>
          </a:xfrm>
          <a:prstGeom prst="wedgeEllipseCallout">
            <a:avLst>
              <a:gd name="adj1" fmla="val -94187"/>
              <a:gd name="adj2" fmla="val -6124"/>
            </a:avLst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Dan a conocer datos, son objetivos, explican, detallan y aclaran información.</a:t>
            </a:r>
            <a:endParaRPr lang="es-ES_tradnl" dirty="0"/>
          </a:p>
        </p:txBody>
      </p:sp>
      <p:sp>
        <p:nvSpPr>
          <p:cNvPr id="3" name="Llamada rectangular 2"/>
          <p:cNvSpPr/>
          <p:nvPr/>
        </p:nvSpPr>
        <p:spPr>
          <a:xfrm>
            <a:off x="4006180" y="4581128"/>
            <a:ext cx="3384376" cy="1512168"/>
          </a:xfrm>
          <a:prstGeom prst="wedgeRectCallout">
            <a:avLst>
              <a:gd name="adj1" fmla="val -67092"/>
              <a:gd name="adj2" fmla="val -57217"/>
            </a:avLst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Expresa opiniones, posturas personales. Fundamenta a partir de teorías, hechos. Intenta persuadir y convencer.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16" y="196805"/>
            <a:ext cx="194479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4012" y="260648"/>
            <a:ext cx="9143998" cy="1020762"/>
          </a:xfrm>
        </p:spPr>
        <p:txBody>
          <a:bodyPr rtlCol="0"/>
          <a:lstStyle/>
          <a:p>
            <a:r>
              <a:rPr lang="es-ES" dirty="0" smtClean="0"/>
              <a:t>Informe final – Características generales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16365" y="1772816"/>
            <a:ext cx="10188626" cy="4267200"/>
          </a:xfrm>
        </p:spPr>
        <p:txBody>
          <a:bodyPr/>
          <a:lstStyle/>
          <a:p>
            <a:r>
              <a:rPr lang="es-AR" sz="2800" dirty="0"/>
              <a:t>La redacción del texto es objetiva.</a:t>
            </a:r>
          </a:p>
          <a:p>
            <a:r>
              <a:rPr lang="es-AR" sz="2800" dirty="0"/>
              <a:t>Se escribe en tercera persona.</a:t>
            </a:r>
          </a:p>
          <a:p>
            <a:r>
              <a:rPr lang="es-AR" sz="2800" dirty="0"/>
              <a:t>Hace uso de un lenguaje claro y preciso.</a:t>
            </a:r>
          </a:p>
          <a:p>
            <a:r>
              <a:rPr lang="es-AR" sz="2800" dirty="0"/>
              <a:t>Se apoya en el uso de recursos como los conectores, la comparación o la enumeración, para facilitar la fluidez discursiva.</a:t>
            </a:r>
          </a:p>
          <a:p>
            <a:r>
              <a:rPr lang="es-AR" sz="2800" dirty="0" smtClean="0"/>
              <a:t>Utiliza gráficos, imágenes, cuadros ilustrativos.</a:t>
            </a:r>
          </a:p>
          <a:p>
            <a:r>
              <a:rPr lang="es-AR" dirty="0" smtClean="0"/>
              <a:t>Estructura: introducción, desarrollo y cierre.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56" y="150436"/>
            <a:ext cx="194479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6020" y="188640"/>
            <a:ext cx="9143998" cy="1020762"/>
          </a:xfrm>
        </p:spPr>
        <p:txBody>
          <a:bodyPr rtlCol="0"/>
          <a:lstStyle/>
          <a:p>
            <a:pPr rtl="0"/>
            <a:r>
              <a:rPr lang="es-ES" dirty="0" smtClean="0"/>
              <a:t>Formato General</a:t>
            </a:r>
            <a:endParaRPr lang="es-ES" dirty="0"/>
          </a:p>
        </p:txBody>
      </p:sp>
      <p:sp>
        <p:nvSpPr>
          <p:cNvPr id="5" name="Marcador de posición de contenido 4"/>
          <p:cNvSpPr>
            <a:spLocks noGrp="1"/>
          </p:cNvSpPr>
          <p:nvPr>
            <p:ph sz="half" idx="1"/>
          </p:nvPr>
        </p:nvSpPr>
        <p:spPr>
          <a:xfrm>
            <a:off x="2531882" y="1772816"/>
            <a:ext cx="9972599" cy="4404320"/>
          </a:xfrm>
        </p:spPr>
        <p:txBody>
          <a:bodyPr rtlCol="0">
            <a:normAutofit/>
          </a:bodyPr>
          <a:lstStyle/>
          <a:p>
            <a:r>
              <a:rPr lang="es-AR" dirty="0"/>
              <a:t>Formato de hoja </a:t>
            </a:r>
            <a:r>
              <a:rPr lang="es-AR" dirty="0" smtClean="0"/>
              <a:t>A4</a:t>
            </a:r>
            <a:r>
              <a:rPr lang="es-AR" dirty="0"/>
              <a:t>.</a:t>
            </a:r>
            <a:endParaRPr lang="es-AR" dirty="0" smtClean="0"/>
          </a:p>
          <a:p>
            <a:r>
              <a:rPr lang="es-AR" dirty="0" smtClean="0"/>
              <a:t>Tipografía formal. </a:t>
            </a:r>
          </a:p>
          <a:p>
            <a:r>
              <a:rPr lang="es-AR" dirty="0" smtClean="0"/>
              <a:t>Tamaño 12 </a:t>
            </a:r>
          </a:p>
          <a:p>
            <a:r>
              <a:rPr lang="es-AR" dirty="0" smtClean="0"/>
              <a:t>Interlineado </a:t>
            </a:r>
            <a:r>
              <a:rPr lang="es-AR" dirty="0"/>
              <a:t>1,5 y sangría de primera línea. </a:t>
            </a:r>
            <a:endParaRPr lang="es-AR" dirty="0" smtClean="0"/>
          </a:p>
          <a:p>
            <a:r>
              <a:rPr lang="es-AR" dirty="0" smtClean="0"/>
              <a:t>El </a:t>
            </a:r>
            <a:r>
              <a:rPr lang="es-AR" dirty="0"/>
              <a:t>texto debe estar justificado</a:t>
            </a:r>
            <a:r>
              <a:rPr lang="es-AR" dirty="0" smtClean="0"/>
              <a:t>.</a:t>
            </a:r>
          </a:p>
          <a:p>
            <a:r>
              <a:rPr lang="es-AR" dirty="0" smtClean="0"/>
              <a:t> </a:t>
            </a:r>
            <a:r>
              <a:rPr lang="es-AR" dirty="0"/>
              <a:t>Es importante numerar las páginas. </a:t>
            </a:r>
            <a:endParaRPr lang="es-AR" dirty="0" smtClean="0"/>
          </a:p>
          <a:p>
            <a:r>
              <a:rPr lang="es-AR" dirty="0" smtClean="0"/>
              <a:t>Recordar </a:t>
            </a:r>
            <a:r>
              <a:rPr lang="es-AR" dirty="0"/>
              <a:t>incluir Índice y Bibliografía. </a:t>
            </a:r>
            <a:endParaRPr lang="es-AR" dirty="0" smtClean="0"/>
          </a:p>
          <a:p>
            <a:r>
              <a:rPr lang="es-AR" dirty="0" smtClean="0"/>
              <a:t>Escribir </a:t>
            </a:r>
            <a:r>
              <a:rPr lang="es-AR" dirty="0"/>
              <a:t>en 3º persona o impersonal.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56" y="188640"/>
            <a:ext cx="194479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6020" y="260648"/>
            <a:ext cx="9143998" cy="1020762"/>
          </a:xfrm>
        </p:spPr>
        <p:txBody>
          <a:bodyPr/>
          <a:lstStyle/>
          <a:p>
            <a:r>
              <a:rPr lang="es-AR" dirty="0" smtClean="0"/>
              <a:t>Carátula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87722" y="1772816"/>
            <a:ext cx="9900594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3200" dirty="0" smtClean="0"/>
              <a:t>En </a:t>
            </a:r>
            <a:r>
              <a:rPr lang="es-AR" sz="3200" dirty="0"/>
              <a:t>la 1º hoja: </a:t>
            </a:r>
            <a:endParaRPr lang="es-AR" sz="3200" dirty="0" smtClean="0"/>
          </a:p>
          <a:p>
            <a:pPr lvl="1"/>
            <a:r>
              <a:rPr lang="es-AR" sz="3200" dirty="0" smtClean="0"/>
              <a:t> </a:t>
            </a:r>
            <a:r>
              <a:rPr lang="es-AR" sz="3200" dirty="0"/>
              <a:t>Logo de la </a:t>
            </a:r>
            <a:r>
              <a:rPr lang="es-AR" sz="3200" dirty="0" smtClean="0"/>
              <a:t>Institución.</a:t>
            </a:r>
          </a:p>
          <a:p>
            <a:pPr lvl="1"/>
            <a:r>
              <a:rPr lang="es-AR" sz="3200" dirty="0" smtClean="0"/>
              <a:t> </a:t>
            </a:r>
            <a:r>
              <a:rPr lang="es-AR" sz="3200" dirty="0"/>
              <a:t>Nombre de la </a:t>
            </a:r>
            <a:r>
              <a:rPr lang="es-AR" sz="3200" dirty="0" smtClean="0"/>
              <a:t>Institución. </a:t>
            </a:r>
          </a:p>
          <a:p>
            <a:pPr lvl="1"/>
            <a:r>
              <a:rPr lang="es-AR" sz="3200" dirty="0" smtClean="0"/>
              <a:t> </a:t>
            </a:r>
            <a:r>
              <a:rPr lang="es-AR" sz="3200" dirty="0"/>
              <a:t>Plan de </a:t>
            </a:r>
            <a:r>
              <a:rPr lang="es-AR" sz="3200" dirty="0" smtClean="0"/>
              <a:t>Estudios.</a:t>
            </a:r>
          </a:p>
          <a:p>
            <a:pPr lvl="1"/>
            <a:r>
              <a:rPr lang="es-AR" sz="3200" dirty="0" smtClean="0"/>
              <a:t> </a:t>
            </a:r>
            <a:r>
              <a:rPr lang="es-AR" sz="3200" dirty="0"/>
              <a:t>Nombre del Espacio </a:t>
            </a:r>
            <a:r>
              <a:rPr lang="es-AR" sz="3200" dirty="0" smtClean="0"/>
              <a:t>Curricular.</a:t>
            </a:r>
          </a:p>
          <a:p>
            <a:pPr lvl="1"/>
            <a:r>
              <a:rPr lang="es-AR" sz="3200" dirty="0" smtClean="0"/>
              <a:t> Docente </a:t>
            </a:r>
            <a:r>
              <a:rPr lang="es-AR" sz="3200" dirty="0"/>
              <a:t>Titular de </a:t>
            </a:r>
            <a:r>
              <a:rPr lang="es-AR" sz="3200" dirty="0" smtClean="0"/>
              <a:t>Cátedra.</a:t>
            </a:r>
          </a:p>
          <a:p>
            <a:pPr lvl="1"/>
            <a:r>
              <a:rPr lang="es-AR" sz="3200" dirty="0" smtClean="0"/>
              <a:t>Nombre </a:t>
            </a:r>
            <a:r>
              <a:rPr lang="es-AR" sz="3200" dirty="0"/>
              <a:t>del </a:t>
            </a:r>
            <a:r>
              <a:rPr lang="es-AR" sz="3200" dirty="0" smtClean="0"/>
              <a:t>autor/autores. </a:t>
            </a:r>
          </a:p>
          <a:p>
            <a:pPr lvl="1"/>
            <a:r>
              <a:rPr lang="es-AR" sz="3200" dirty="0" smtClean="0"/>
              <a:t> Año. </a:t>
            </a:r>
            <a:endParaRPr lang="es-ES_tradnl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4" y="137373"/>
            <a:ext cx="194479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8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4012" y="260648"/>
            <a:ext cx="9143998" cy="1020762"/>
          </a:xfrm>
        </p:spPr>
        <p:txBody>
          <a:bodyPr rtlCol="0"/>
          <a:lstStyle/>
          <a:p>
            <a:pPr rtl="0"/>
            <a:r>
              <a:rPr lang="es-ES" dirty="0" smtClean="0"/>
              <a:t>Citas </a:t>
            </a:r>
            <a:endParaRPr lang="es-ES" dirty="0"/>
          </a:p>
        </p:txBody>
      </p:sp>
      <p:graphicFrame>
        <p:nvGraphicFramePr>
          <p:cNvPr id="4" name="Marcador de posición de contenido 3" descr="Lista vertical de viñetas en la que se muestran 3 grupos organizados uno debajo del otro con viñetas presentes en cada grupo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38343423"/>
              </p:ext>
            </p:extLst>
          </p:nvPr>
        </p:nvGraphicFramePr>
        <p:xfrm>
          <a:off x="1522413" y="1905000"/>
          <a:ext cx="441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Marcador de contenido 2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6365849" y="2348880"/>
            <a:ext cx="5630257" cy="273630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238428" y="5085184"/>
            <a:ext cx="598896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800" dirty="0"/>
              <a:t>http://www.educarchile.cl/UserFiles/P0001/Image/portal/articulos/pieza2_citar.png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756" y="150436"/>
            <a:ext cx="194479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8028" y="330855"/>
            <a:ext cx="9143998" cy="1020762"/>
          </a:xfrm>
        </p:spPr>
        <p:txBody>
          <a:bodyPr rtlCol="0"/>
          <a:lstStyle/>
          <a:p>
            <a:pPr rtl="0"/>
            <a:r>
              <a:rPr lang="es-ES" dirty="0" smtClean="0"/>
              <a:t>Citas directas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861632" y="1592401"/>
            <a:ext cx="4416552" cy="762000"/>
          </a:xfrm>
        </p:spPr>
        <p:txBody>
          <a:bodyPr/>
          <a:lstStyle/>
          <a:p>
            <a:r>
              <a:rPr lang="es-AR" dirty="0" smtClean="0"/>
              <a:t>Modelo 1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6454452" y="1568280"/>
            <a:ext cx="4416552" cy="762000"/>
          </a:xfrm>
        </p:spPr>
        <p:txBody>
          <a:bodyPr/>
          <a:lstStyle/>
          <a:p>
            <a:r>
              <a:rPr lang="es-AR" dirty="0" smtClean="0"/>
              <a:t>Modelo 2</a:t>
            </a:r>
            <a:endParaRPr lang="es-ES_tradnl" dirty="0"/>
          </a:p>
        </p:txBody>
      </p:sp>
      <p:pic>
        <p:nvPicPr>
          <p:cNvPr id="6148" name="Picture 4" descr="Imagen relacionad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4" y="2157874"/>
            <a:ext cx="6308678" cy="201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361627" y="4264253"/>
            <a:ext cx="6092825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800" dirty="0"/>
              <a:t>https://www.uteca.edu.mx/wp-content/uploads/2018/01/como-citar-en-apa-con-enfasis-en-el-texto.png</a:t>
            </a:r>
          </a:p>
        </p:txBody>
      </p:sp>
      <p:pic>
        <p:nvPicPr>
          <p:cNvPr id="6150" name="Picture 6" descr="Imagen relacionada"/>
          <p:cNvPicPr>
            <a:picLocks noGrp="1" noChangeAspect="1" noChangeArrowheads="1"/>
          </p:cNvPicPr>
          <p:nvPr>
            <p:ph sz="half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69" y="2533090"/>
            <a:ext cx="5361556" cy="298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6598469" y="5624325"/>
            <a:ext cx="6092825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800" dirty="0"/>
              <a:t>https://img.scoop.it/Q0GX5XOWD_7F8ODVksOnyTl72eJkfbmt4t8yenImKBVvK0kTmF0xjctABnaLJIm9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18" y="207580"/>
            <a:ext cx="194479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Cita Digital 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13727" y="1844824"/>
            <a:ext cx="9144000" cy="4267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dirty="0" smtClean="0"/>
              <a:t>Al igual que las analógicas deben realizarse teniendo en cuanta la cantidad de líneas y deben incluirse al final de la oración los siguientes datos:(Disponible en: &lt;   &gt;. Fecha de acceso: xx-xx-xx)</a:t>
            </a:r>
          </a:p>
          <a:p>
            <a:pPr marL="0" indent="0" algn="just">
              <a:buNone/>
            </a:pPr>
            <a:r>
              <a:rPr lang="es-MX" dirty="0" smtClean="0"/>
              <a:t>EJ: También </a:t>
            </a:r>
            <a:r>
              <a:rPr lang="es-MX" dirty="0"/>
              <a:t>se pueden copiar imágenes o figuras, algunas son de uso libre pero hay otras que tiene derecho de autor. </a:t>
            </a:r>
            <a:endParaRPr lang="es-MX" dirty="0" smtClean="0"/>
          </a:p>
          <a:p>
            <a:pPr marL="1440000" indent="0" algn="just">
              <a:buNone/>
            </a:pPr>
            <a:r>
              <a:rPr lang="es-MX" sz="1800" dirty="0"/>
              <a:t>El </a:t>
            </a:r>
            <a:r>
              <a:rPr lang="es-MX" sz="1800" b="1" dirty="0"/>
              <a:t>Copyright </a:t>
            </a:r>
            <a:r>
              <a:rPr lang="es-MX" sz="1800" dirty="0"/>
              <a:t>es el que más sonará a la mayoría. Se trata de una premisa legal que el autor de la obra se reserva. La “c” dentro del círculo viene a decirnos que el software, la película, libro, o trabajo creativo que tenemos entre manos, tiene dueño al que le debes pedir permiso para usarlo, para distribuirlo, y pagar por ello. (Disponible en: &lt;https://semymas.com/las-diferentes-licencias-de-derechos-de-autor-copyright-copyleft-y-creative-commons/&gt;. Acceso en: 07 ago. 2020)</a:t>
            </a:r>
            <a:endParaRPr lang="es-ES_tradnl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6" y="138787"/>
            <a:ext cx="1944793" cy="646232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8650737" y="274638"/>
            <a:ext cx="2016224" cy="1156613"/>
          </a:xfrm>
          <a:prstGeom prst="wedgeEllipseCallou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Tener en cuenta la bibliografía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6537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589349" cy="3732752"/>
          </a:xfrm>
        </p:spPr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r>
              <a:rPr lang="es-AR" sz="2400" dirty="0"/>
              <a:t>Los esquemas ordenan gráficamente las ideas principales, secundarias, ejemplos y claves para memorizar ciertos </a:t>
            </a:r>
            <a:r>
              <a:rPr lang="es-AR" sz="2400" dirty="0" smtClean="0"/>
              <a:t>conceptos</a:t>
            </a:r>
            <a:r>
              <a:rPr lang="es-AR" dirty="0"/>
              <a:t>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195" y="2234583"/>
            <a:ext cx="5606992" cy="296733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989956" y="5201920"/>
            <a:ext cx="6092825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800" dirty="0"/>
              <a:t>http://www.escolares.net/wp-content/uploads/esquema_figura1.jpg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782044" y="5832507"/>
            <a:ext cx="3600400" cy="476813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Esquema 1 – Los textos</a:t>
            </a:r>
            <a:endParaRPr lang="es-ES_tradnl" dirty="0"/>
          </a:p>
        </p:txBody>
      </p:sp>
      <p:sp>
        <p:nvSpPr>
          <p:cNvPr id="8" name="Rectángulo 7"/>
          <p:cNvSpPr/>
          <p:nvPr/>
        </p:nvSpPr>
        <p:spPr>
          <a:xfrm>
            <a:off x="8182644" y="980728"/>
            <a:ext cx="3600400" cy="2232248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bg2"/>
                </a:solidFill>
              </a:rPr>
              <a:t>CITA</a:t>
            </a:r>
          </a:p>
          <a:p>
            <a:pPr algn="ctr"/>
            <a:r>
              <a:rPr lang="es-AR" dirty="0" smtClean="0">
                <a:solidFill>
                  <a:schemeClr val="bg2"/>
                </a:solidFill>
              </a:rPr>
              <a:t>Esquema 1 – Los textos. Disponible en:&lt; http:/www.escolares.net/wp-content/uploads/esquema_figura1.jpg&gt;</a:t>
            </a:r>
            <a:r>
              <a:rPr lang="es-ES_tradnl" dirty="0" smtClean="0">
                <a:solidFill>
                  <a:schemeClr val="bg2"/>
                </a:solidFill>
              </a:rPr>
              <a:t>. Fecha de acceso: 09/08/2018</a:t>
            </a:r>
            <a:endParaRPr lang="es-ES_tradnl" dirty="0">
              <a:solidFill>
                <a:schemeClr val="bg2"/>
              </a:solidFill>
            </a:endParaRPr>
          </a:p>
          <a:p>
            <a:pPr algn="ctr"/>
            <a:endParaRPr lang="es-ES_tradnl" dirty="0"/>
          </a:p>
        </p:txBody>
      </p:sp>
      <p:cxnSp>
        <p:nvCxnSpPr>
          <p:cNvPr id="10" name="Conector recto de flecha 9"/>
          <p:cNvCxnSpPr/>
          <p:nvPr/>
        </p:nvCxnSpPr>
        <p:spPr>
          <a:xfrm flipH="1" flipV="1">
            <a:off x="6886500" y="6070914"/>
            <a:ext cx="3639048" cy="282806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quina doblada 11"/>
          <p:cNvSpPr/>
          <p:nvPr/>
        </p:nvSpPr>
        <p:spPr>
          <a:xfrm>
            <a:off x="10649159" y="5201920"/>
            <a:ext cx="1224136" cy="1323967"/>
          </a:xfrm>
          <a:prstGeom prst="foldedCorner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Numerar y Titular</a:t>
            </a:r>
            <a:endParaRPr lang="es-ES_tradnl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Citas especiales</a:t>
            </a:r>
            <a:endParaRPr lang="es-ES_tradnl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56" y="104683"/>
            <a:ext cx="194479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 16 x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500_TF02804846_TF02804846" id="{65FD6923-A55A-4D8A-AB6E-792F5126A260}" vid="{862C69AA-365A-4DD1-97BC-168A1699736E}"/>
    </a:ext>
  </a:extLst>
</a:theme>
</file>

<file path=ppt/theme/theme2.xml><?xml version="1.0" encoding="utf-8"?>
<a:theme xmlns:a="http://schemas.openxmlformats.org/drawingml/2006/main" name="Tema de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pizarra para el ámbito educativo (panorámica)</Template>
  <TotalTime>477</TotalTime>
  <Words>793</Words>
  <Application>Microsoft Office PowerPoint</Application>
  <PresentationFormat>Personalizado</PresentationFormat>
  <Paragraphs>90</Paragraphs>
  <Slides>14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Consolas</vt:lpstr>
      <vt:lpstr>Corbel</vt:lpstr>
      <vt:lpstr>Pizarra 16 x 9</vt:lpstr>
      <vt:lpstr>GUÍA PARA ELABORAR TRABAJOS ESCRITOS</vt:lpstr>
      <vt:lpstr>Textos </vt:lpstr>
      <vt:lpstr>Informe final – Características generales</vt:lpstr>
      <vt:lpstr>Formato General</vt:lpstr>
      <vt:lpstr>Carátula</vt:lpstr>
      <vt:lpstr>Citas </vt:lpstr>
      <vt:lpstr>Citas directas</vt:lpstr>
      <vt:lpstr>Cita Digital </vt:lpstr>
      <vt:lpstr>Citas especiales</vt:lpstr>
      <vt:lpstr>Citas especiales </vt:lpstr>
      <vt:lpstr>Bibliografía</vt:lpstr>
      <vt:lpstr>Lista de imágenes</vt:lpstr>
      <vt:lpstr>Lista de esquemas-gráficos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PARA ELABORAR TRABAJOS ESCRITOS</dc:title>
  <dc:creator>Usuario de Windows</dc:creator>
  <cp:lastModifiedBy>Equipo</cp:lastModifiedBy>
  <cp:revision>36</cp:revision>
  <dcterms:created xsi:type="dcterms:W3CDTF">2018-08-09T12:46:49Z</dcterms:created>
  <dcterms:modified xsi:type="dcterms:W3CDTF">2024-09-02T19:25:32Z</dcterms:modified>
</cp:coreProperties>
</file>