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104865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4865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6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6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 fontScale="95833" lnSpcReduction="20000"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63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 fontScale="95833" lnSpcReduction="20000"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64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64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60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64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9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65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65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5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6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6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21" name=""/>
        <p:cNvGrpSpPr/>
        <p:nvPr/>
      </p:nvGrpSpPr>
      <p:grpSpPr/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t>Enfermedad de Chagas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t>Concepto, causas, factores de riesgo, síntomas, diagnóstico y tratamiento.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23" name=""/>
        <p:cNvGrpSpPr/>
        <p:nvPr/>
      </p:nvGrpSpPr>
      <p:grpSpPr/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t>Concepto de la Enfermedad de Chagas</a:t>
            </a:r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t>La enfermedad de Chagas es una infección causada por el parásito Trypanosoma cruzi, transmitida principalmente por la picadura de insectos triatominos (vinchucas).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24" name=""/>
        <p:cNvGrpSpPr/>
        <p:nvPr/>
      </p:nvGrpSpPr>
      <p:grpSpPr/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t>Causas de la Enfermedad de Chagas</a:t>
            </a:r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t>Causada por el protozoo Trypanosoma cruzi, transmitido por insectos triatominos.</a:t>
            </a:r>
          </a:p>
          <a:p>
            <a:r>
              <a:t>- Transmisión a través de transfusiones de sangre contaminada.</a:t>
            </a:r>
          </a:p>
          <a:p>
            <a:r>
              <a:t>- Transmisión congénita de madre a hijo.</a:t>
            </a:r>
          </a:p>
          <a:p>
            <a:r>
              <a:t>- Consumo de alimentos contaminados.</a:t>
            </a:r>
          </a:p>
          <a:p>
            <a:r>
              <a:rPr lang="en-US" altLang="en-US"/>
              <a:t>A</a:t>
            </a:r>
            <a:r>
              <a:rPr lang="en-US" altLang="en-US"/>
              <a:t>c</a:t>
            </a:r>
            <a:r>
              <a:rPr lang="en-US" altLang="en-US"/>
              <a:t>c</a:t>
            </a:r>
            <a:r>
              <a:rPr lang="en-US" altLang="en-US"/>
              <a:t>i</a:t>
            </a:r>
            <a:r>
              <a:rPr lang="en-US" altLang="en-US"/>
              <a:t>d</a:t>
            </a:r>
            <a:r>
              <a:rPr lang="en-US" altLang="en-US"/>
              <a:t>e</a:t>
            </a:r>
            <a:r>
              <a:rPr lang="en-US" altLang="en-US"/>
              <a:t>ntes </a:t>
            </a:r>
            <a:r>
              <a:rPr lang="en-US" altLang="en-US"/>
              <a:t>e</a:t>
            </a:r>
            <a:r>
              <a:rPr lang="en-US" altLang="en-US"/>
              <a:t>n</a:t>
            </a:r>
            <a:r>
              <a:rPr lang="en-US" altLang="en-US"/>
              <a:t> </a:t>
            </a:r>
            <a:r>
              <a:rPr lang="en-US" altLang="en-US"/>
              <a:t>área </a:t>
            </a:r>
            <a:r>
              <a:rPr lang="en-US" altLang="en-US"/>
              <a:t>de </a:t>
            </a:r>
            <a:r>
              <a:rPr lang="en-US" altLang="en-US"/>
              <a:t>la </a:t>
            </a:r>
            <a:r>
              <a:rPr lang="en-US" altLang="en-US"/>
              <a:t>s</a:t>
            </a:r>
            <a:r>
              <a:rPr lang="en-US" altLang="en-US"/>
              <a:t>a</a:t>
            </a:r>
            <a:r>
              <a:rPr lang="en-US" altLang="en-US"/>
              <a:t>l</a:t>
            </a:r>
            <a:r>
              <a:rPr lang="en-US" altLang="en-US"/>
              <a:t>u</a:t>
            </a:r>
            <a:r>
              <a:rPr lang="en-US" altLang="en-US"/>
              <a:t>d</a:t>
            </a:r>
            <a:endParaRPr lang="zh-CN" altLang="en-US"/>
          </a:p>
          <a:p>
            <a:r>
              <a:rPr lang="en-US" altLang="en-US"/>
              <a:t>T</a:t>
            </a:r>
            <a:r>
              <a:rPr lang="en-US" altLang="en-US"/>
              <a:t>r</a:t>
            </a:r>
            <a:r>
              <a:rPr lang="en-US" altLang="en-US"/>
              <a:t>a</a:t>
            </a:r>
            <a:r>
              <a:rPr lang="en-US" altLang="en-US"/>
              <a:t>n</a:t>
            </a:r>
            <a:r>
              <a:rPr lang="en-US" altLang="en-US"/>
              <a:t>s</a:t>
            </a:r>
            <a:r>
              <a:rPr lang="en-US" altLang="en-US"/>
              <a:t>f</a:t>
            </a:r>
            <a:r>
              <a:rPr lang="en-US" altLang="en-US"/>
              <a:t>u</a:t>
            </a:r>
            <a:r>
              <a:rPr lang="en-US" altLang="en-US"/>
              <a:t>sión </a:t>
            </a:r>
            <a:r>
              <a:rPr lang="en-US" altLang="en-US"/>
              <a:t>d</a:t>
            </a:r>
            <a:r>
              <a:rPr lang="en-US" altLang="en-US"/>
              <a:t>e</a:t>
            </a:r>
            <a:r>
              <a:rPr lang="en-US" altLang="en-US"/>
              <a:t> </a:t>
            </a:r>
            <a:r>
              <a:rPr lang="en-US" altLang="en-US"/>
              <a:t>s</a:t>
            </a:r>
            <a:r>
              <a:rPr lang="en-US" altLang="en-US"/>
              <a:t>a</a:t>
            </a:r>
            <a:r>
              <a:rPr lang="en-US" altLang="en-US"/>
              <a:t>n</a:t>
            </a:r>
            <a:r>
              <a:rPr lang="en-US" altLang="en-US"/>
              <a:t>g</a:t>
            </a:r>
            <a:r>
              <a:rPr lang="en-US" altLang="en-US"/>
              <a:t>r</a:t>
            </a:r>
            <a:r>
              <a:rPr lang="en-US" altLang="en-US"/>
              <a:t>e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25" name=""/>
        <p:cNvGrpSpPr/>
        <p:nvPr/>
      </p:nvGrpSpPr>
      <p:grpSpPr/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Factores de Riesgo</a:t>
            </a:r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t>- Vivir en zonas rurales o áreas endémicas.</a:t>
            </a:r>
          </a:p>
          <a:p>
            <a:r>
              <a:t>- Exposición a vinchucas (insectos triatominos).</a:t>
            </a:r>
          </a:p>
          <a:p>
            <a:r>
              <a:t>- Malas condiciones habitacionales.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26" name=""/>
        <p:cNvGrpSpPr/>
        <p:nvPr/>
      </p:nvGrpSpPr>
      <p:grpSpPr/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t>Síntomas de la Enfermedad de Chagas</a:t>
            </a:r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58305" cy="4628158"/>
          </a:xfrm>
        </p:spPr>
        <p:txBody>
          <a:bodyPr>
            <a:normAutofit fontScale="81250" lnSpcReduction="20000"/>
          </a:bodyPr>
          <a:p>
            <a:r>
              <a:t>Fase aguda (puede ser asintomática o presentar síntomas leves):</a:t>
            </a:r>
          </a:p>
          <a:p>
            <a:r>
              <a:t>- Fiebre, fatiga.</a:t>
            </a:r>
          </a:p>
          <a:p>
            <a:r>
              <a:t>- Hinchazón en el sitio de la picadura</a:t>
            </a:r>
          </a:p>
          <a:p>
            <a:r>
              <a:rPr lang="en-US"/>
              <a:t>P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ntarse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mo infección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b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acompañado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p</a:t>
            </a:r>
            <a:r>
              <a:rPr lang="en-US"/>
              <a:t>atías</a:t>
            </a:r>
            <a:r>
              <a:t>.</a:t>
            </a:r>
            <a:endParaRPr lang="zh-CN" altLang="en-US"/>
          </a:p>
          <a:p>
            <a:r>
              <a:t>Fase crónica:</a:t>
            </a:r>
          </a:p>
          <a:p>
            <a:r>
              <a:t>- Insuficiencia cardíaca.</a:t>
            </a:r>
          </a:p>
          <a:p>
            <a:r>
              <a:t>- Trastornos digestivos (megacolon, megaesófago).</a:t>
            </a:r>
          </a:p>
          <a:p>
            <a:r>
              <a:rPr lang="en-US" altLang="en-US"/>
              <a:t>A</a:t>
            </a:r>
            <a:r>
              <a:rPr lang="en-US" altLang="en-US"/>
              <a:t>r</a:t>
            </a:r>
            <a:r>
              <a:rPr lang="en-US" altLang="en-US"/>
              <a:t>r</a:t>
            </a:r>
            <a:r>
              <a:rPr lang="en-US" altLang="en-US"/>
              <a:t>i</a:t>
            </a:r>
            <a:r>
              <a:rPr lang="en-US" altLang="en-US"/>
              <a:t>t</a:t>
            </a:r>
            <a:r>
              <a:rPr lang="en-US" altLang="en-US"/>
              <a:t>m</a:t>
            </a:r>
            <a:r>
              <a:rPr lang="en-US" altLang="en-US"/>
              <a:t>ia </a:t>
            </a:r>
            <a:r>
              <a:rPr lang="en-US" altLang="en-US"/>
              <a:t>cardíaca </a:t>
            </a:r>
            <a:r>
              <a:rPr lang="en-US" altLang="en-US"/>
              <a:t>h</a:t>
            </a:r>
            <a:r>
              <a:rPr lang="en-US" altLang="en-US"/>
              <a:t>e</a:t>
            </a:r>
            <a:r>
              <a:rPr lang="en-US" altLang="en-US"/>
              <a:t>m</a:t>
            </a:r>
            <a:r>
              <a:rPr lang="en-US" altLang="en-US"/>
              <a:t>i</a:t>
            </a:r>
            <a:r>
              <a:rPr lang="en-US" altLang="en-US"/>
              <a:t>b</a:t>
            </a:r>
            <a:r>
              <a:rPr lang="en-US" altLang="en-US"/>
              <a:t>l</a:t>
            </a:r>
            <a:r>
              <a:rPr lang="en-US" altLang="en-US"/>
              <a:t>o</a:t>
            </a:r>
            <a:r>
              <a:rPr lang="en-US" altLang="en-US"/>
              <a:t>q</a:t>
            </a:r>
            <a:r>
              <a:rPr lang="en-US" altLang="en-US"/>
              <a:t>u</a:t>
            </a:r>
            <a:r>
              <a:rPr lang="en-US" altLang="en-US"/>
              <a:t>e</a:t>
            </a:r>
            <a:r>
              <a:rPr lang="en-US" altLang="en-US"/>
              <a:t>o</a:t>
            </a:r>
            <a:r>
              <a:rPr lang="en-US" altLang="en-US"/>
              <a:t> </a:t>
            </a:r>
            <a:r>
              <a:rPr lang="en-US" altLang="en-US"/>
              <a:t>c</a:t>
            </a:r>
            <a:r>
              <a:rPr lang="en-US" altLang="en-US"/>
              <a:t>o</a:t>
            </a:r>
            <a:r>
              <a:rPr lang="en-US" altLang="en-US"/>
              <a:t>m</a:t>
            </a:r>
            <a:r>
              <a:rPr lang="en-US" altLang="en-US"/>
              <a:t>p</a:t>
            </a:r>
            <a:r>
              <a:rPr lang="en-US" altLang="en-US"/>
              <a:t>l</a:t>
            </a:r>
            <a:r>
              <a:rPr lang="en-US" altLang="en-US"/>
              <a:t>e</a:t>
            </a:r>
            <a:r>
              <a:rPr lang="en-US" altLang="en-US"/>
              <a:t>t</a:t>
            </a:r>
            <a:r>
              <a:rPr lang="en-US" altLang="en-US"/>
              <a:t>o</a:t>
            </a:r>
            <a:r>
              <a:rPr lang="en-US" altLang="en-US"/>
              <a:t> </a:t>
            </a:r>
            <a:r>
              <a:rPr lang="en-US" altLang="en-US"/>
              <a:t>d</a:t>
            </a:r>
            <a:r>
              <a:rPr lang="en-US" altLang="en-US"/>
              <a:t>e</a:t>
            </a:r>
            <a:r>
              <a:rPr lang="en-US" altLang="en-US"/>
              <a:t> </a:t>
            </a:r>
            <a:r>
              <a:rPr lang="en-US" altLang="en-US"/>
              <a:t>r</a:t>
            </a:r>
            <a:r>
              <a:rPr lang="en-US" altLang="en-US"/>
              <a:t>a</a:t>
            </a:r>
            <a:r>
              <a:rPr lang="en-US" altLang="en-US"/>
              <a:t>m</a:t>
            </a:r>
            <a:r>
              <a:rPr lang="en-US" altLang="en-US"/>
              <a:t>a</a:t>
            </a:r>
            <a:r>
              <a:rPr lang="en-US" altLang="en-US"/>
              <a:t> </a:t>
            </a:r>
            <a:r>
              <a:rPr lang="en-US" altLang="en-US"/>
              <a:t>d</a:t>
            </a:r>
            <a:r>
              <a:rPr lang="en-US" altLang="en-US"/>
              <a:t>e</a:t>
            </a:r>
            <a:r>
              <a:rPr lang="en-US" altLang="en-US"/>
              <a:t>r</a:t>
            </a:r>
            <a:r>
              <a:rPr lang="en-US" altLang="en-US"/>
              <a:t>e</a:t>
            </a:r>
            <a:r>
              <a:rPr lang="en-US" altLang="en-US"/>
              <a:t>c</a:t>
            </a:r>
            <a:r>
              <a:rPr lang="en-US" altLang="en-US"/>
              <a:t>h</a:t>
            </a:r>
            <a:r>
              <a:rPr lang="en-US" altLang="en-US"/>
              <a:t>a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27" name=""/>
        <p:cNvGrpSpPr/>
        <p:nvPr/>
      </p:nvGrpSpPr>
      <p:grpSpPr/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t>Diagnóstico de la Enfermedad de Chagas</a:t>
            </a:r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t>Se realiza mediante pruebas serológicas (detección de anticuerpos).</a:t>
            </a:r>
          </a:p>
          <a:p>
            <a:r>
              <a:t>- Hemocultivo en fase aguda.</a:t>
            </a:r>
          </a:p>
          <a:p>
            <a:r>
              <a:t>- Serología en fase crónica.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28" name=""/>
        <p:cNvGrpSpPr/>
        <p:nvPr/>
      </p:nvGrpSpPr>
      <p:grpSpPr/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t>Tratamiento de la Enfermedad de Chagas</a:t>
            </a:r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t>Fase aguda:</a:t>
            </a:r>
          </a:p>
          <a:p>
            <a:r>
              <a:t>- Benznidazol o nifurtimox como tratamiento antiparasitario.</a:t>
            </a:r>
          </a:p>
          <a:p>
            <a:r>
              <a:t>Fase crónica:</a:t>
            </a:r>
          </a:p>
          <a:p>
            <a:r>
              <a:t>- Manejo de las complicaciones cardíacas y digestivas.</a:t>
            </a:r>
          </a:p>
          <a:p>
            <a:r>
              <a:t>- Monitoreo regular y tratamiento sintomático.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ítulo 1048658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acias </a:t>
            </a:r>
            <a:endParaRPr lang="en-US"/>
          </a:p>
        </p:txBody>
      </p:sp>
      <p:sp>
        <p:nvSpPr>
          <p:cNvPr id="1048660" name="Subtítulo 1048659"/>
          <p:cNvSpPr>
            <a:spLocks noGrp="1"/>
          </p:cNvSpPr>
          <p:nvPr>
            <p:ph type="subTitle" idx="1"/>
          </p:nvPr>
        </p:nvSpPr>
        <p:spPr>
          <a:xfrm>
            <a:off x="3374552" y="4692405"/>
            <a:ext cx="6400800" cy="1752600"/>
          </a:xfrm>
        </p:spPr>
        <p:txBody>
          <a:bodyPr/>
          <a:p>
            <a:r>
              <a:rPr lang="en-US">
                <a:solidFill>
                  <a:srgbClr val="7030A0"/>
                </a:solidFill>
              </a:rPr>
              <a:t>D</a:t>
            </a:r>
            <a:r>
              <a:rPr lang="en-US">
                <a:solidFill>
                  <a:srgbClr val="7030A0"/>
                </a:solidFill>
              </a:rPr>
              <a:t>r</a:t>
            </a:r>
            <a:r>
              <a:rPr lang="en-US">
                <a:solidFill>
                  <a:srgbClr val="7030A0"/>
                </a:solidFill>
              </a:rPr>
              <a:t>a</a:t>
            </a:r>
            <a:r>
              <a:rPr lang="en-US">
                <a:solidFill>
                  <a:srgbClr val="7030A0"/>
                </a:solidFill>
              </a:rPr>
              <a:t> </a:t>
            </a:r>
            <a:r>
              <a:rPr lang="en-US">
                <a:solidFill>
                  <a:srgbClr val="7030A0"/>
                </a:solidFill>
              </a:rPr>
              <a:t>Gómez </a:t>
            </a:r>
            <a:r>
              <a:rPr lang="en-US">
                <a:solidFill>
                  <a:srgbClr val="7030A0"/>
                </a:solidFill>
              </a:rPr>
              <a:t>Yanina </a:t>
            </a:r>
            <a:endParaRPr lang="en-US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1551</Words>
  <Application>WPS Presentation</Application>
  <PresentationFormat/>
  <Paragraphs>52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Enfermedad de Chagas</vt:lpstr>
      <vt:lpstr>Concepto de la Enfermedad de Chagas</vt:lpstr>
      <vt:lpstr>Causas de la Enfermedad de Chagas</vt:lpstr>
      <vt:lpstr>Factores de Riesgo</vt:lpstr>
      <vt:lpstr>Síntomas de la Enfermedad de Chagas</vt:lpstr>
      <vt:lpstr>Diagnóstico de la Enfermedad de Chagas</vt:lpstr>
      <vt:lpstr>Tratamiento de la Enfermedad de Chagas</vt:lpstr>
      <vt:lpstr>Muchas gracias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Enfermedad de Chagas</dc:title>
  <dc:creator>23129RA5FL</dc:creator>
  <cp:lastModifiedBy>HP</cp:lastModifiedBy>
  <cp:revision>1</cp:revision>
  <dcterms:created xsi:type="dcterms:W3CDTF">2024-10-02T12:46:50Z</dcterms:created>
  <dcterms:modified xsi:type="dcterms:W3CDTF">2024-10-02T12:46:50Z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A8710F47EBBD4F95BE00595F7CE56C31_13</vt:lpwstr>
  </property>
  <property fmtid="{D5CDD505-2E9C-101B-9397-08002B2CF9AE}" pid="3" name="KSOProductBuildVer">
    <vt:lpwstr>3082-12.2.0.18283</vt:lpwstr>
  </property>
</Properties>
</file>