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311" r:id="rId4"/>
    <p:sldId id="312" r:id="rId5"/>
    <p:sldId id="313" r:id="rId6"/>
    <p:sldId id="314" r:id="rId7"/>
    <p:sldId id="315" r:id="rId8"/>
    <p:sldId id="316" r:id="rId9"/>
    <p:sldId id="31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26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76EB9D5-7E1A-4433-8B21-2237CC26FA2C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EC2AB55-62C0-407E-B706-C907B44B0BFC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C423185-9573-406A-8068-0AB4F2335019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Entrevista</a:t>
            </a:r>
            <a:br>
              <a:rPr lang="es-ES" dirty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71316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49234" y="600892"/>
            <a:ext cx="10058400" cy="3931920"/>
          </a:xfrm>
        </p:spPr>
        <p:txBody>
          <a:bodyPr>
            <a:noAutofit/>
          </a:bodyPr>
          <a:lstStyle/>
          <a:p>
            <a:endParaRPr lang="es-ES" sz="4000" dirty="0">
              <a:latin typeface="Helvetica" pitchFamily="34" charset="0"/>
              <a:cs typeface="Helvetica" pitchFamily="34" charset="0"/>
            </a:endParaRPr>
          </a:p>
          <a:p>
            <a:endParaRPr lang="es-ES" sz="4000" dirty="0">
              <a:latin typeface="Helvetica" pitchFamily="34" charset="0"/>
              <a:cs typeface="Helvetica" pitchFamily="34" charset="0"/>
            </a:endParaRPr>
          </a:p>
          <a:p>
            <a:pPr marL="0" indent="0" algn="ctr">
              <a:buNone/>
            </a:pPr>
            <a:endParaRPr lang="es-ES" sz="60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67285" y="393895"/>
            <a:ext cx="11924715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600" dirty="0"/>
              <a:t>Encuentro entre dos o mas personas donde tratarán un tema en común</a:t>
            </a:r>
          </a:p>
          <a:p>
            <a:endParaRPr lang="es-AR" sz="3600" dirty="0"/>
          </a:p>
          <a:p>
            <a:r>
              <a:rPr lang="es-AR" sz="3600" dirty="0"/>
              <a:t>Es un </a:t>
            </a:r>
            <a:r>
              <a:rPr lang="es-AR" sz="3600" b="1" dirty="0"/>
              <a:t>vínculo</a:t>
            </a:r>
            <a:r>
              <a:rPr lang="es-AR" sz="3600" dirty="0"/>
              <a:t> donde cada uno tiene motivaciones diferentes, actitudes diversas y personalidades.</a:t>
            </a:r>
          </a:p>
          <a:p>
            <a:endParaRPr lang="es-AR" sz="3600" dirty="0"/>
          </a:p>
          <a:p>
            <a:r>
              <a:rPr lang="es-AR" sz="3600" dirty="0"/>
              <a:t>Cada entrevista tiene un determinado </a:t>
            </a:r>
            <a:r>
              <a:rPr lang="es-AR" sz="3600" b="1" dirty="0"/>
              <a:t>encuadre</a:t>
            </a:r>
            <a:r>
              <a:rPr lang="es-AR" sz="3600" dirty="0"/>
              <a:t> – lugar – tiempo – formas de vincularse</a:t>
            </a:r>
          </a:p>
          <a:p>
            <a:endParaRPr lang="es-AR" sz="3600" dirty="0"/>
          </a:p>
          <a:p>
            <a:r>
              <a:rPr lang="es-AR" sz="3600" dirty="0"/>
              <a:t>Entender que esta situación de entrevista siempre está dentro de un contexto y esto condiciona la entrevista.</a:t>
            </a:r>
          </a:p>
          <a:p>
            <a:endParaRPr lang="es-AR" sz="3600" dirty="0"/>
          </a:p>
          <a:p>
            <a:endParaRPr lang="es-AR" sz="3600" dirty="0"/>
          </a:p>
          <a:p>
            <a:endParaRPr lang="es-AR" sz="3600" dirty="0"/>
          </a:p>
        </p:txBody>
      </p:sp>
    </p:spTree>
    <p:extLst>
      <p:ext uri="{BB962C8B-B14F-4D97-AF65-F5344CB8AC3E}">
        <p14:creationId xmlns:p14="http://schemas.microsoft.com/office/powerpoint/2010/main" val="1879977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49234" y="600892"/>
            <a:ext cx="10058400" cy="3931920"/>
          </a:xfrm>
        </p:spPr>
        <p:txBody>
          <a:bodyPr>
            <a:noAutofit/>
          </a:bodyPr>
          <a:lstStyle/>
          <a:p>
            <a:endParaRPr lang="es-ES" sz="4000" dirty="0">
              <a:latin typeface="Helvetica" pitchFamily="34" charset="0"/>
              <a:cs typeface="Helvetica" pitchFamily="34" charset="0"/>
            </a:endParaRPr>
          </a:p>
          <a:p>
            <a:endParaRPr lang="es-ES" sz="4000" dirty="0">
              <a:latin typeface="Helvetica" pitchFamily="34" charset="0"/>
              <a:cs typeface="Helvetica" pitchFamily="34" charset="0"/>
            </a:endParaRPr>
          </a:p>
          <a:p>
            <a:pPr marL="0" indent="0" algn="ctr">
              <a:buNone/>
            </a:pPr>
            <a:endParaRPr lang="es-ES" sz="60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407623" y="365761"/>
            <a:ext cx="11409239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s-AR" sz="2800" b="1" dirty="0"/>
              <a:t>Pre-entrevista. </a:t>
            </a:r>
            <a:r>
              <a:rPr lang="es-AR" sz="2800" dirty="0"/>
              <a:t>Evaluación de los datos recabados y contrastarlos. Expectativas, requerimientos. Se elaboran estrategias y predicciones sobre lo que acontecerá.</a:t>
            </a:r>
            <a:endParaRPr lang="es-AR" sz="2800" b="1" dirty="0"/>
          </a:p>
          <a:p>
            <a:pPr marL="285750" indent="-285750">
              <a:buFont typeface="Arial" charset="0"/>
              <a:buChar char="•"/>
            </a:pPr>
            <a:r>
              <a:rPr lang="es-AR" sz="2800" b="1" dirty="0"/>
              <a:t>Apertura</a:t>
            </a:r>
            <a:r>
              <a:rPr lang="es-AR" sz="2800" dirty="0"/>
              <a:t> – Cara a cara – personalidad defensiva – la primera impresión – ansiedad. Prepondera la comunicación no verbal. </a:t>
            </a:r>
          </a:p>
          <a:p>
            <a:pPr marL="285750" indent="-285750">
              <a:buFont typeface="Arial" charset="0"/>
              <a:buChar char="•"/>
            </a:pPr>
            <a:r>
              <a:rPr lang="es-AR" sz="2800" b="1" dirty="0"/>
              <a:t>Acontecer propiamente dicho</a:t>
            </a:r>
            <a:r>
              <a:rPr lang="es-AR" sz="2800" dirty="0"/>
              <a:t> – Momento de mayor confianza en que hay coherencia entre la comunicación verbal y la no verbal- Poder manejar intereses diferentes</a:t>
            </a:r>
          </a:p>
          <a:p>
            <a:pPr marL="285750" indent="-285750">
              <a:buFont typeface="Arial" charset="0"/>
              <a:buChar char="•"/>
            </a:pPr>
            <a:r>
              <a:rPr lang="es-AR" sz="2800" b="1" dirty="0"/>
              <a:t>Cierre</a:t>
            </a:r>
            <a:r>
              <a:rPr lang="es-AR" sz="2800" dirty="0"/>
              <a:t> – Condicionado a lo que se sucedió en el proceso anterior, ideal  conocer los tiempos para que no nos tome por sorpresa el final. Dejar al otro interesado en continuar en una próxima entrevista</a:t>
            </a:r>
          </a:p>
          <a:p>
            <a:pPr marL="285750" indent="-285750">
              <a:buFont typeface="Arial" charset="0"/>
              <a:buChar char="•"/>
            </a:pPr>
            <a:r>
              <a:rPr lang="es-AR" sz="2800" b="1" dirty="0"/>
              <a:t>Pos-entrevista</a:t>
            </a:r>
            <a:r>
              <a:rPr lang="es-AR" sz="2800" dirty="0"/>
              <a:t> – Se realiza fuera del consultorio y es una reflexión sobre lo sucedido, especialmente qué se logró y qué se puede mejorar, a fin de diagramar el próximo encuentro</a:t>
            </a:r>
          </a:p>
        </p:txBody>
      </p:sp>
    </p:spTree>
    <p:extLst>
      <p:ext uri="{BB962C8B-B14F-4D97-AF65-F5344CB8AC3E}">
        <p14:creationId xmlns:p14="http://schemas.microsoft.com/office/powerpoint/2010/main" val="1042515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49234" y="600892"/>
            <a:ext cx="10058400" cy="3931920"/>
          </a:xfrm>
        </p:spPr>
        <p:txBody>
          <a:bodyPr>
            <a:noAutofit/>
          </a:bodyPr>
          <a:lstStyle/>
          <a:p>
            <a:endParaRPr lang="es-ES" sz="4000" dirty="0">
              <a:latin typeface="Helvetica" pitchFamily="34" charset="0"/>
              <a:cs typeface="Helvetica" pitchFamily="34" charset="0"/>
            </a:endParaRPr>
          </a:p>
          <a:p>
            <a:endParaRPr lang="es-ES" sz="4000" dirty="0">
              <a:latin typeface="Helvetica" pitchFamily="34" charset="0"/>
              <a:cs typeface="Helvetica" pitchFamily="34" charset="0"/>
            </a:endParaRPr>
          </a:p>
          <a:p>
            <a:pPr marL="0" indent="0" algn="ctr">
              <a:buNone/>
            </a:pPr>
            <a:endParaRPr lang="es-ES" sz="6000" dirty="0">
              <a:latin typeface="Helvetica" pitchFamily="34" charset="0"/>
              <a:cs typeface="Helvetic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5070" y="872169"/>
            <a:ext cx="8405870" cy="5253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4440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49234" y="600892"/>
            <a:ext cx="10058400" cy="3931920"/>
          </a:xfrm>
        </p:spPr>
        <p:txBody>
          <a:bodyPr>
            <a:noAutofit/>
          </a:bodyPr>
          <a:lstStyle/>
          <a:p>
            <a:endParaRPr lang="es-ES" sz="4000" dirty="0">
              <a:latin typeface="Helvetica" pitchFamily="34" charset="0"/>
              <a:cs typeface="Helvetica" pitchFamily="34" charset="0"/>
            </a:endParaRPr>
          </a:p>
          <a:p>
            <a:endParaRPr lang="es-ES" sz="4000" dirty="0">
              <a:latin typeface="Helvetica" pitchFamily="34" charset="0"/>
              <a:cs typeface="Helvetica" pitchFamily="34" charset="0"/>
            </a:endParaRPr>
          </a:p>
          <a:p>
            <a:pPr marL="0" indent="0" algn="ctr">
              <a:buNone/>
            </a:pPr>
            <a:endParaRPr lang="es-ES" sz="6000" dirty="0">
              <a:latin typeface="Helvetica" pitchFamily="34" charset="0"/>
              <a:cs typeface="Helvetic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691" y="517793"/>
            <a:ext cx="11371494" cy="5906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5082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49234" y="600892"/>
            <a:ext cx="10058400" cy="3931920"/>
          </a:xfrm>
        </p:spPr>
        <p:txBody>
          <a:bodyPr>
            <a:noAutofit/>
          </a:bodyPr>
          <a:lstStyle/>
          <a:p>
            <a:endParaRPr lang="es-ES" sz="4000" dirty="0">
              <a:latin typeface="Helvetica" pitchFamily="34" charset="0"/>
              <a:cs typeface="Helvetica" pitchFamily="34" charset="0"/>
            </a:endParaRPr>
          </a:p>
          <a:p>
            <a:endParaRPr lang="es-ES" sz="4000" dirty="0">
              <a:latin typeface="Helvetica" pitchFamily="34" charset="0"/>
              <a:cs typeface="Helvetica" pitchFamily="34" charset="0"/>
            </a:endParaRPr>
          </a:p>
          <a:p>
            <a:pPr marL="0" indent="0" algn="ctr">
              <a:buNone/>
            </a:pPr>
            <a:endParaRPr lang="es-ES" sz="6000" dirty="0">
              <a:latin typeface="Helvetica" pitchFamily="34" charset="0"/>
              <a:cs typeface="Helvetica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934" y="958467"/>
            <a:ext cx="9782980" cy="489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89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1627" y="600892"/>
            <a:ext cx="10504967" cy="6033824"/>
          </a:xfrm>
        </p:spPr>
        <p:txBody>
          <a:bodyPr>
            <a:noAutofit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s-AR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Como mostrar confianza en una entrevista</a:t>
            </a:r>
            <a:endParaRPr lang="es-AR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es-A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es-A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Usa un </a:t>
            </a:r>
            <a:r>
              <a:rPr lang="es-AR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tono de voz</a:t>
            </a:r>
            <a:r>
              <a:rPr lang="es-A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que te permita ser escuchado, pero que no sea demasiado fuerte.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es-AR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Hablar de una forma calmada</a:t>
            </a:r>
            <a:r>
              <a:rPr lang="es-A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y a una velocidad adecuada que nos dé tiempo a pensar la respuesta.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es-A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Cuidar nuestros gestos. </a:t>
            </a:r>
            <a:r>
              <a:rPr lang="es-AR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Mostrarnos relajados</a:t>
            </a:r>
            <a:r>
              <a:rPr lang="es-A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s-A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A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.</a:t>
            </a:r>
            <a:br>
              <a:rPr lang="es-AR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AR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s-A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s-ES" sz="60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866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630B6AA-8B20-CD53-190A-EDD961D65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497" y="933539"/>
            <a:ext cx="11181908" cy="5403466"/>
          </a:xfrm>
        </p:spPr>
        <p:txBody>
          <a:bodyPr/>
          <a:lstStyle/>
          <a:p>
            <a:pPr lvl="0">
              <a:lnSpc>
                <a:spcPct val="115000"/>
              </a:lnSpc>
              <a:spcAft>
                <a:spcPts val="1000"/>
              </a:spcAft>
              <a:buFontTx/>
              <a:buChar char="-"/>
              <a:tabLst>
                <a:tab pos="457200" algn="l"/>
              </a:tabLst>
            </a:pPr>
            <a:r>
              <a:rPr lang="es-A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Sonreír</a:t>
            </a:r>
            <a:r>
              <a:rPr lang="es-A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ya que al hacerlo transmitimos seguridad y confianza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buFontTx/>
              <a:buChar char="-"/>
              <a:tabLst>
                <a:tab pos="457200" algn="l"/>
              </a:tabLst>
            </a:pPr>
            <a:r>
              <a:rPr lang="es-A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Cuidar la postura</a:t>
            </a:r>
            <a:r>
              <a:rPr lang="es-A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cuando te sientas frente a tu interlocutor. Tiene que ser una postura erguida, pero relajada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buFontTx/>
              <a:buChar char="-"/>
              <a:tabLst>
                <a:tab pos="457200" algn="l"/>
              </a:tabLst>
            </a:pPr>
            <a:r>
              <a:rPr lang="es-A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 muy importante: </a:t>
            </a:r>
            <a:r>
              <a:rPr lang="es-A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mirada</a:t>
            </a:r>
            <a:r>
              <a:rPr lang="es-A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Cuando hablamos con el entrevistador hay que intentar mantener una mirada firme a los ojos, ya que denota interés y, sobre todo, confianza en sí mismo.</a:t>
            </a:r>
            <a:endParaRPr lang="es-A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" sz="3200" dirty="0">
              <a:latin typeface="Helvetica" pitchFamily="34" charset="0"/>
              <a:cs typeface="Helvetica" pitchFamily="34" charset="0"/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531087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7A36E2D-179B-48C1-26B8-CFBED0934657}"/>
              </a:ext>
            </a:extLst>
          </p:cNvPr>
          <p:cNvSpPr txBox="1"/>
          <p:nvPr/>
        </p:nvSpPr>
        <p:spPr>
          <a:xfrm>
            <a:off x="498764" y="817419"/>
            <a:ext cx="1124989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/>
              <a:t>Características de un buen comunicador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3600" dirty="0"/>
              <a:t>Conocer a fondo el receptor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3600" dirty="0"/>
              <a:t>Elaborar el mensaje considerando las capacidades del receptor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3600" dirty="0"/>
              <a:t>Mensaje claro, sencillo, necesario y suficiente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3600" dirty="0"/>
              <a:t>Utilizar la retroalimentación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3600" dirty="0"/>
              <a:t>Conocer cada rol de la interacción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3600" dirty="0"/>
              <a:t>El responsable de que la comunicación se lleve a cabo exitosamente es el Emisor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7257634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1708</TotalTime>
  <Words>371</Words>
  <Application>Microsoft Office PowerPoint</Application>
  <PresentationFormat>Panorámica</PresentationFormat>
  <Paragraphs>34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Calibri</vt:lpstr>
      <vt:lpstr>Garamond</vt:lpstr>
      <vt:lpstr>Helvetica</vt:lpstr>
      <vt:lpstr>Times New Roman</vt:lpstr>
      <vt:lpstr>Savon</vt:lpstr>
      <vt:lpstr>Entrevista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Programación Neurolingüística</dc:title>
  <dc:creator>NCAULA208</dc:creator>
  <cp:lastModifiedBy>SUSANA</cp:lastModifiedBy>
  <cp:revision>21</cp:revision>
  <dcterms:created xsi:type="dcterms:W3CDTF">2018-05-15T12:00:55Z</dcterms:created>
  <dcterms:modified xsi:type="dcterms:W3CDTF">2024-09-30T16:20:02Z</dcterms:modified>
</cp:coreProperties>
</file>