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315" r:id="rId3"/>
    <p:sldId id="323" r:id="rId4"/>
    <p:sldId id="322" r:id="rId5"/>
    <p:sldId id="321" r:id="rId6"/>
    <p:sldId id="320" r:id="rId7"/>
    <p:sldId id="319" r:id="rId8"/>
    <p:sldId id="318" r:id="rId9"/>
    <p:sldId id="317" r:id="rId10"/>
    <p:sldId id="316" r:id="rId11"/>
    <p:sldId id="32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Manejo de las </a:t>
            </a:r>
            <a:br>
              <a:rPr lang="es-ES" dirty="0"/>
            </a:br>
            <a:r>
              <a:rPr lang="es-ES" dirty="0"/>
              <a:t>objeciones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31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1"/>
            <a:ext cx="10593192" cy="5739947"/>
          </a:xfrm>
        </p:spPr>
        <p:txBody>
          <a:bodyPr>
            <a:noAutofit/>
          </a:bodyPr>
          <a:lstStyle/>
          <a:p>
            <a:r>
              <a:rPr lang="es-ES" sz="4000" u="sng" dirty="0">
                <a:latin typeface="Helvetica" pitchFamily="34" charset="0"/>
                <a:cs typeface="Helvetica" pitchFamily="34" charset="0"/>
              </a:rPr>
              <a:t>Realizar preguntas sobre la objeción</a:t>
            </a:r>
            <a:r>
              <a:rPr lang="es-ES" sz="4000" dirty="0">
                <a:latin typeface="Helvetica" pitchFamily="34" charset="0"/>
                <a:cs typeface="Helvetica" pitchFamily="34" charset="0"/>
              </a:rPr>
              <a:t>, tal vez podamos adaptar el producto a sus necesidades. Brindar mas información sobre el producto con otros beneficios</a:t>
            </a: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r>
              <a:rPr lang="es-ES" sz="4000" dirty="0">
                <a:latin typeface="Helvetica" pitchFamily="34" charset="0"/>
                <a:cs typeface="Helvetica" pitchFamily="34" charset="0"/>
              </a:rPr>
              <a:t>El precio casi siempre es un problema</a:t>
            </a:r>
          </a:p>
          <a:p>
            <a:r>
              <a:rPr lang="es-ES" sz="4000" dirty="0">
                <a:latin typeface="Helvetica" pitchFamily="34" charset="0"/>
                <a:cs typeface="Helvetica" pitchFamily="34" charset="0"/>
              </a:rPr>
              <a:t>Detectar beneficios superiores al objetado y presentarlo</a:t>
            </a: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7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E10651-BB58-9E85-B2F5-60F6836D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25" y="514162"/>
            <a:ext cx="11225134" cy="5871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3500" b="1" dirty="0"/>
              <a:t>Algunos métodos para obtener la compra</a:t>
            </a:r>
          </a:p>
          <a:p>
            <a:r>
              <a:rPr lang="es-MX" sz="3500" dirty="0"/>
              <a:t>Ofrecer una prueba sin compromiso (sí genera compromiso en realidad)</a:t>
            </a:r>
          </a:p>
          <a:p>
            <a:r>
              <a:rPr lang="es-MX" sz="3500" dirty="0"/>
              <a:t>Testimonios. A la mayoría le sirve conocer la experiencia de otros clientes, el marketing boca a boca funciona muy bien.</a:t>
            </a:r>
          </a:p>
          <a:p>
            <a:endParaRPr lang="es-MX" sz="3500" dirty="0"/>
          </a:p>
          <a:p>
            <a:r>
              <a:rPr lang="es-AR" sz="3500" dirty="0"/>
              <a:t>Porqué presentan objeciones los clientes potenciales?</a:t>
            </a:r>
          </a:p>
          <a:p>
            <a:r>
              <a:rPr lang="es-AR" sz="3500" dirty="0"/>
              <a:t>Es una forma de mostrar la resistencia a la compra</a:t>
            </a:r>
          </a:p>
          <a:p>
            <a:pPr marL="0" indent="0">
              <a:buNone/>
            </a:pPr>
            <a:r>
              <a:rPr lang="es-AR" sz="3500" dirty="0"/>
              <a:t> El cliente no está interesado en el producto, ya tiene otro proveedor. Educadamente continuamos ofreciendo los beneficios del producto de forma educada, quizá se replantee la compra en algún otro momento</a:t>
            </a:r>
          </a:p>
          <a:p>
            <a:r>
              <a:rPr lang="es-AR" sz="3500" dirty="0"/>
              <a:t>Tal vez sea el precio y podemos ofrecer algún descuento o plan de pagos</a:t>
            </a:r>
          </a:p>
          <a:p>
            <a:r>
              <a:rPr lang="es-AR" sz="3500" dirty="0"/>
              <a:t>Tal vez necesite un tiempo para pensar en la compra (recordar la escasez , o el tiempo limitado del descuento)</a:t>
            </a:r>
          </a:p>
          <a:p>
            <a:r>
              <a:rPr lang="es-AR" sz="3500" dirty="0"/>
              <a:t>Cuidar la imagen del vendedor, si no le caes bien es posible que no compre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16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2"/>
            <a:ext cx="9957465" cy="5568554"/>
          </a:xfrm>
        </p:spPr>
        <p:txBody>
          <a:bodyPr>
            <a:noAutofit/>
          </a:bodyPr>
          <a:lstStyle/>
          <a:p>
            <a:r>
              <a:rPr lang="es-ES" sz="4000" dirty="0">
                <a:latin typeface="Helvetica" pitchFamily="34" charset="0"/>
                <a:cs typeface="Helvetica" pitchFamily="34" charset="0"/>
              </a:rPr>
              <a:t>Concepto:</a:t>
            </a: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32193" y="1355075"/>
            <a:ext cx="90007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Argumento contrario al presentado por el orador</a:t>
            </a:r>
          </a:p>
          <a:p>
            <a:endParaRPr lang="es-AR" sz="3600" dirty="0"/>
          </a:p>
          <a:p>
            <a:r>
              <a:rPr lang="es-AR" sz="3600" dirty="0"/>
              <a:t>El orador principiante lo vive como un ataque a su persona, </a:t>
            </a:r>
            <a:r>
              <a:rPr lang="es-AR" sz="3600" b="1" dirty="0"/>
              <a:t>no a la idea</a:t>
            </a:r>
            <a:r>
              <a:rPr lang="es-AR" sz="3600" dirty="0"/>
              <a:t>, puede provocar un bloqueo mental y suele lesionar las relaciones  </a:t>
            </a:r>
          </a:p>
          <a:p>
            <a:endParaRPr lang="es-AR" sz="3600" dirty="0"/>
          </a:p>
          <a:p>
            <a:r>
              <a:rPr lang="es-AR" sz="3600" b="1" dirty="0"/>
              <a:t>La relación es lo que debe preservarse</a:t>
            </a:r>
            <a:r>
              <a:rPr lang="es-AR" sz="3600" dirty="0"/>
              <a:t>, basado en la confianza (genera credibilidad) , la actitud y la humildad</a:t>
            </a:r>
          </a:p>
        </p:txBody>
      </p:sp>
    </p:spTree>
    <p:extLst>
      <p:ext uri="{BB962C8B-B14F-4D97-AF65-F5344CB8AC3E}">
        <p14:creationId xmlns:p14="http://schemas.microsoft.com/office/powerpoint/2010/main" val="151986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9850" y="66783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AR" dirty="0"/>
              <a:t>Este es el objetivo – preservar el vínculo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6934" y="2842352"/>
            <a:ext cx="9208265" cy="319268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5" y="2039431"/>
            <a:ext cx="7866400" cy="416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7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4" y="446100"/>
            <a:ext cx="11446529" cy="610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96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2"/>
            <a:ext cx="10058400" cy="3931920"/>
          </a:xfrm>
        </p:spPr>
        <p:txBody>
          <a:bodyPr>
            <a:noAutofit/>
          </a:bodyPr>
          <a:lstStyle/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4574" y="638979"/>
            <a:ext cx="11380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/>
              <a:t>Se deben cumplir tres reglas básicas</a:t>
            </a:r>
          </a:p>
          <a:p>
            <a:endParaRPr lang="es-AR" sz="3200" dirty="0"/>
          </a:p>
          <a:p>
            <a:r>
              <a:rPr lang="es-AR" sz="3200" dirty="0"/>
              <a:t>1- Evitar la agresión hacia quien objeta, esto no significa permitir que nos falten el respeto, sino tener una actitud no </a:t>
            </a:r>
            <a:r>
              <a:rPr lang="es-AR" sz="3200" dirty="0" err="1"/>
              <a:t>confrontativa</a:t>
            </a:r>
            <a:r>
              <a:rPr lang="es-AR" sz="3200" dirty="0"/>
              <a:t>, no existen las verdades absolutas, se puede diseñar una comunicación con normas de convivencia.</a:t>
            </a:r>
          </a:p>
          <a:p>
            <a:endParaRPr lang="es-AR" sz="3200" dirty="0"/>
          </a:p>
          <a:p>
            <a:r>
              <a:rPr lang="es-AR" sz="3200" dirty="0"/>
              <a:t>2- Dominar el impulso de hablar por encima del otro. Implica no escuchar y no aceptar otros puntos de vista</a:t>
            </a:r>
          </a:p>
          <a:p>
            <a:endParaRPr lang="es-AR" sz="3200" dirty="0"/>
          </a:p>
          <a:p>
            <a:r>
              <a:rPr lang="es-AR" sz="3200" dirty="0"/>
              <a:t>3- Controlar la entonación  al responder</a:t>
            </a:r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05097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1"/>
            <a:ext cx="10232886" cy="5579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600" b="1" u="sng" dirty="0">
                <a:latin typeface="Calibri" pitchFamily="34" charset="0"/>
                <a:cs typeface="Calibri" pitchFamily="34" charset="0"/>
              </a:rPr>
              <a:t>Situaciones diferentes en el manejo de objeciones</a:t>
            </a:r>
          </a:p>
          <a:p>
            <a:pPr>
              <a:buFont typeface="Arial" charset="0"/>
              <a:buChar char="•"/>
            </a:pPr>
            <a:r>
              <a:rPr lang="es-ES" sz="2600" dirty="0">
                <a:latin typeface="Calibri" pitchFamily="34" charset="0"/>
                <a:cs typeface="Calibri" pitchFamily="34" charset="0"/>
              </a:rPr>
              <a:t>Ante un argumento que consideramos equivocado: evite menospreciar la inquietud, antes podemos agradecer la intervención.</a:t>
            </a:r>
          </a:p>
          <a:p>
            <a:pPr>
              <a:buFont typeface="Arial" charset="0"/>
              <a:buChar char="•"/>
            </a:pPr>
            <a:r>
              <a:rPr lang="es-ES" sz="2600" dirty="0">
                <a:latin typeface="Calibri" pitchFamily="34" charset="0"/>
                <a:cs typeface="Calibri" pitchFamily="34" charset="0"/>
              </a:rPr>
              <a:t>Ante un argumento con puntos en común con nuestra idea: una forma eficaz de lograrlo en mediante la concesión – aceptando un aspecto de la idea contraria para luego rebatir otro</a:t>
            </a:r>
          </a:p>
          <a:p>
            <a:pPr>
              <a:buFont typeface="Arial" charset="0"/>
              <a:buChar char="•"/>
            </a:pPr>
            <a:r>
              <a:rPr lang="es-ES" sz="2600" dirty="0">
                <a:latin typeface="Calibri" pitchFamily="34" charset="0"/>
                <a:cs typeface="Calibri" pitchFamily="34" charset="0"/>
              </a:rPr>
              <a:t>Ante un argumento que consideramos correcto (aceptar errores es de sabios) </a:t>
            </a:r>
            <a:r>
              <a:rPr lang="es-ES" sz="2600" b="1" dirty="0">
                <a:latin typeface="Calibri" pitchFamily="34" charset="0"/>
                <a:cs typeface="Calibri" pitchFamily="34" charset="0"/>
              </a:rPr>
              <a:t>Táctica del vencido </a:t>
            </a:r>
            <a:r>
              <a:rPr lang="es-ES" sz="2600" dirty="0">
                <a:latin typeface="Calibri" pitchFamily="34" charset="0"/>
                <a:cs typeface="Calibri" pitchFamily="34" charset="0"/>
              </a:rPr>
              <a:t>– admitir el error muchas veces permite recuperar la confianza y credibilidad con el público. Se pierde en el plano de las ideas y se gana en el plano de las relaciones humanas.</a:t>
            </a:r>
          </a:p>
          <a:p>
            <a:pPr>
              <a:buFont typeface="Arial" charset="0"/>
              <a:buChar char="•"/>
            </a:pPr>
            <a:r>
              <a:rPr lang="es-ES" sz="2600" dirty="0">
                <a:latin typeface="Calibri" pitchFamily="34" charset="0"/>
                <a:cs typeface="Calibri" pitchFamily="34" charset="0"/>
              </a:rPr>
              <a:t>Ante un argumento que desconcierta y </a:t>
            </a:r>
            <a:r>
              <a:rPr lang="es-ES" sz="2600" b="1" dirty="0">
                <a:latin typeface="Calibri" pitchFamily="34" charset="0"/>
                <a:cs typeface="Calibri" pitchFamily="34" charset="0"/>
              </a:rPr>
              <a:t>bloquea </a:t>
            </a:r>
            <a:r>
              <a:rPr lang="es-ES" sz="2600" dirty="0">
                <a:latin typeface="Calibri" pitchFamily="34" charset="0"/>
                <a:cs typeface="Calibri" pitchFamily="34" charset="0"/>
              </a:rPr>
              <a:t>al orador: Para ello necesitamos tiempo para pensar y elaborar una respuesta.</a:t>
            </a:r>
          </a:p>
          <a:p>
            <a:pPr marL="0" indent="0">
              <a:buNone/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8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2"/>
            <a:ext cx="10058400" cy="3931920"/>
          </a:xfrm>
        </p:spPr>
        <p:txBody>
          <a:bodyPr>
            <a:noAutofit/>
          </a:bodyPr>
          <a:lstStyle/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2877" y="407624"/>
            <a:ext cx="104439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Qué hacer cuando una objeción nos provoca un bloqueo</a:t>
            </a:r>
          </a:p>
          <a:p>
            <a:endParaRPr lang="es-AR" sz="2800" dirty="0"/>
          </a:p>
          <a:p>
            <a:pPr marL="285750" indent="-285750">
              <a:buFont typeface="Arial" charset="0"/>
              <a:buChar char="•"/>
            </a:pPr>
            <a:r>
              <a:rPr lang="es-AR" sz="2800" b="1" dirty="0"/>
              <a:t>Posposición</a:t>
            </a:r>
            <a:r>
              <a:rPr lang="es-AR" sz="2800" dirty="0"/>
              <a:t>:  Le proponemos contestar la objeción al final de la charla, nos permite elaborar un argumento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800" dirty="0"/>
              <a:t>Repetición: Le pedimos que formule de nuevo la objeción, nos da tiempo para pensar en una respuesta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800" b="1" dirty="0"/>
              <a:t>Parafraseo</a:t>
            </a:r>
            <a:r>
              <a:rPr lang="es-AR" sz="2800" dirty="0"/>
              <a:t>: Repetirlo con nuestras palabras. Esta acción tiene un efecto doble – Gano tiempo y el </a:t>
            </a:r>
            <a:r>
              <a:rPr lang="es-AR" sz="2800" dirty="0" err="1"/>
              <a:t>objetador</a:t>
            </a:r>
            <a:r>
              <a:rPr lang="es-AR" sz="2800" dirty="0"/>
              <a:t> se apacigua porque le damos la señal que intentamos comprender.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800" dirty="0"/>
              <a:t>Si se agotó el tiempo y no logramos obtener la respuesta adecuada – Valorar el respeto por la otra opinión</a:t>
            </a:r>
          </a:p>
          <a:p>
            <a:pPr marL="285750" indent="-285750">
              <a:buFont typeface="Arial" charset="0"/>
              <a:buChar char="•"/>
            </a:pPr>
            <a:endParaRPr lang="es-AR" sz="2800" dirty="0"/>
          </a:p>
          <a:p>
            <a:r>
              <a:rPr lang="es-AR" sz="2800" b="1" dirty="0"/>
              <a:t>Técnica de la propia opinión</a:t>
            </a:r>
            <a:r>
              <a:rPr lang="es-AR" sz="2800" dirty="0"/>
              <a:t>: Permite concluir el diálogo, y es el orador el que domina la dinámica</a:t>
            </a:r>
          </a:p>
        </p:txBody>
      </p:sp>
    </p:spTree>
    <p:extLst>
      <p:ext uri="{BB962C8B-B14F-4D97-AF65-F5344CB8AC3E}">
        <p14:creationId xmlns:p14="http://schemas.microsoft.com/office/powerpoint/2010/main" val="3577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2"/>
            <a:ext cx="10058400" cy="3931920"/>
          </a:xfrm>
        </p:spPr>
        <p:txBody>
          <a:bodyPr>
            <a:noAutofit/>
          </a:bodyPr>
          <a:lstStyle/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3" y="463981"/>
            <a:ext cx="8967730" cy="59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74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234" y="600892"/>
            <a:ext cx="10743094" cy="5754938"/>
          </a:xfrm>
        </p:spPr>
        <p:txBody>
          <a:bodyPr>
            <a:noAutofit/>
          </a:bodyPr>
          <a:lstStyle/>
          <a:p>
            <a:r>
              <a:rPr lang="es-ES" sz="4000" u="sng" dirty="0">
                <a:latin typeface="Helvetica" pitchFamily="34" charset="0"/>
                <a:cs typeface="Helvetica" pitchFamily="34" charset="0"/>
              </a:rPr>
              <a:t>Negación directa a la objeción</a:t>
            </a:r>
            <a:r>
              <a:rPr lang="es-ES" sz="4000" dirty="0">
                <a:latin typeface="Helvetica" pitchFamily="34" charset="0"/>
                <a:cs typeface="Helvetica" pitchFamily="34" charset="0"/>
              </a:rPr>
              <a:t>: cuando detectamos que lo que el cliente reclama el producto sí lo tiene</a:t>
            </a:r>
          </a:p>
          <a:p>
            <a:r>
              <a:rPr lang="es-ES" sz="4000" u="sng" dirty="0">
                <a:latin typeface="Helvetica" pitchFamily="34" charset="0"/>
                <a:cs typeface="Helvetica" pitchFamily="34" charset="0"/>
              </a:rPr>
              <a:t>Negación indirecta a la objeción</a:t>
            </a:r>
            <a:r>
              <a:rPr lang="es-ES" sz="4000" dirty="0">
                <a:latin typeface="Helvetica" pitchFamily="34" charset="0"/>
                <a:cs typeface="Helvetica" pitchFamily="34" charset="0"/>
              </a:rPr>
              <a:t>: Cuando efectivamente no tiene la funcionalidad que desea, lo podemos aceptar e inmediatamente ofrecer otras funcionalidades similares.</a:t>
            </a: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endParaRPr lang="es-ES" sz="4000" dirty="0"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s-ES" sz="6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3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1616</TotalTime>
  <Words>620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Helvetica</vt:lpstr>
      <vt:lpstr>Savon</vt:lpstr>
      <vt:lpstr>Manejo de las  objeciones </vt:lpstr>
      <vt:lpstr>Presentación de PowerPoint</vt:lpstr>
      <vt:lpstr>Este es el objetivo – preservar el vínculo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Neurolingüística</dc:title>
  <dc:creator>NCAULA208</dc:creator>
  <cp:lastModifiedBy>SUSANA</cp:lastModifiedBy>
  <cp:revision>27</cp:revision>
  <dcterms:created xsi:type="dcterms:W3CDTF">2018-05-15T12:00:55Z</dcterms:created>
  <dcterms:modified xsi:type="dcterms:W3CDTF">2024-10-06T21:13:45Z</dcterms:modified>
</cp:coreProperties>
</file>