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1" r:id="rId12"/>
    <p:sldId id="266" r:id="rId13"/>
    <p:sldId id="267" r:id="rId14"/>
    <p:sldId id="268" r:id="rId15"/>
    <p:sldId id="269" r:id="rId16"/>
    <p:sldId id="270" r:id="rId17"/>
    <p:sldId id="271" r:id="rId18"/>
    <p:sldId id="272" r:id="rId19"/>
    <p:sldId id="280" r:id="rId20"/>
    <p:sldId id="279" r:id="rId21"/>
    <p:sldId id="273" r:id="rId22"/>
    <p:sldId id="274" r:id="rId23"/>
    <p:sldId id="275"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3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91" d="100"/>
          <a:sy n="91"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FA7053FC-3BE0-4606-A6B8-5FF95CA2EB0C}" type="datetimeFigureOut">
              <a:rPr lang="en-US" smtClean="0"/>
              <a:t>4/7/2025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EF2925-A8AD-472D-A5CD-D0984DCF4937}" type="slidenum">
              <a:rPr lang="en-US" smtClean="0"/>
              <a:t>‹Nº›</a:t>
            </a:fld>
            <a:endParaRPr lang="en-US"/>
          </a:p>
        </p:txBody>
      </p:sp>
    </p:spTree>
    <p:extLst>
      <p:ext uri="{BB962C8B-B14F-4D97-AF65-F5344CB8AC3E}">
        <p14:creationId xmlns:p14="http://schemas.microsoft.com/office/powerpoint/2010/main" val="3527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A7053FC-3BE0-4606-A6B8-5FF95CA2EB0C}" type="datetimeFigureOut">
              <a:rPr lang="en-US" smtClean="0"/>
              <a:t>4/7/2025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EF2925-A8AD-472D-A5CD-D0984DCF4937}" type="slidenum">
              <a:rPr lang="en-US" smtClean="0"/>
              <a:t>‹Nº›</a:t>
            </a:fld>
            <a:endParaRPr lang="en-US"/>
          </a:p>
        </p:txBody>
      </p:sp>
    </p:spTree>
    <p:extLst>
      <p:ext uri="{BB962C8B-B14F-4D97-AF65-F5344CB8AC3E}">
        <p14:creationId xmlns:p14="http://schemas.microsoft.com/office/powerpoint/2010/main" val="169169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A7053FC-3BE0-4606-A6B8-5FF95CA2EB0C}" type="datetimeFigureOut">
              <a:rPr lang="en-US" smtClean="0"/>
              <a:t>4/7/2025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EF2925-A8AD-472D-A5CD-D0984DCF4937}" type="slidenum">
              <a:rPr lang="en-US" smtClean="0"/>
              <a:t>‹Nº›</a:t>
            </a:fld>
            <a:endParaRPr lang="en-US"/>
          </a:p>
        </p:txBody>
      </p:sp>
    </p:spTree>
    <p:extLst>
      <p:ext uri="{BB962C8B-B14F-4D97-AF65-F5344CB8AC3E}">
        <p14:creationId xmlns:p14="http://schemas.microsoft.com/office/powerpoint/2010/main" val="186489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A7053FC-3BE0-4606-A6B8-5FF95CA2EB0C}" type="datetimeFigureOut">
              <a:rPr lang="en-US" smtClean="0"/>
              <a:t>4/7/2025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EF2925-A8AD-472D-A5CD-D0984DCF4937}" type="slidenum">
              <a:rPr lang="en-US" smtClean="0"/>
              <a:t>‹Nº›</a:t>
            </a:fld>
            <a:endParaRPr lang="en-US"/>
          </a:p>
        </p:txBody>
      </p:sp>
    </p:spTree>
    <p:extLst>
      <p:ext uri="{BB962C8B-B14F-4D97-AF65-F5344CB8AC3E}">
        <p14:creationId xmlns:p14="http://schemas.microsoft.com/office/powerpoint/2010/main" val="275092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A7053FC-3BE0-4606-A6B8-5FF95CA2EB0C}" type="datetimeFigureOut">
              <a:rPr lang="en-US" smtClean="0"/>
              <a:t>4/7/2025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EF2925-A8AD-472D-A5CD-D0984DCF4937}" type="slidenum">
              <a:rPr lang="en-US" smtClean="0"/>
              <a:t>‹Nº›</a:t>
            </a:fld>
            <a:endParaRPr lang="en-US"/>
          </a:p>
        </p:txBody>
      </p:sp>
    </p:spTree>
    <p:extLst>
      <p:ext uri="{BB962C8B-B14F-4D97-AF65-F5344CB8AC3E}">
        <p14:creationId xmlns:p14="http://schemas.microsoft.com/office/powerpoint/2010/main" val="66646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FA7053FC-3BE0-4606-A6B8-5FF95CA2EB0C}" type="datetimeFigureOut">
              <a:rPr lang="en-US" smtClean="0"/>
              <a:t>4/7/2025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EF2925-A8AD-472D-A5CD-D0984DCF4937}" type="slidenum">
              <a:rPr lang="en-US" smtClean="0"/>
              <a:t>‹Nº›</a:t>
            </a:fld>
            <a:endParaRPr lang="en-US"/>
          </a:p>
        </p:txBody>
      </p:sp>
    </p:spTree>
    <p:extLst>
      <p:ext uri="{BB962C8B-B14F-4D97-AF65-F5344CB8AC3E}">
        <p14:creationId xmlns:p14="http://schemas.microsoft.com/office/powerpoint/2010/main" val="254948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FA7053FC-3BE0-4606-A6B8-5FF95CA2EB0C}" type="datetimeFigureOut">
              <a:rPr lang="en-US" smtClean="0"/>
              <a:t>4/7/2025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CEF2925-A8AD-472D-A5CD-D0984DCF4937}" type="slidenum">
              <a:rPr lang="en-US" smtClean="0"/>
              <a:t>‹Nº›</a:t>
            </a:fld>
            <a:endParaRPr lang="en-US"/>
          </a:p>
        </p:txBody>
      </p:sp>
    </p:spTree>
    <p:extLst>
      <p:ext uri="{BB962C8B-B14F-4D97-AF65-F5344CB8AC3E}">
        <p14:creationId xmlns:p14="http://schemas.microsoft.com/office/powerpoint/2010/main" val="94378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FA7053FC-3BE0-4606-A6B8-5FF95CA2EB0C}" type="datetimeFigureOut">
              <a:rPr lang="en-US" smtClean="0"/>
              <a:t>4/7/2025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CEF2925-A8AD-472D-A5CD-D0984DCF4937}" type="slidenum">
              <a:rPr lang="en-US" smtClean="0"/>
              <a:t>‹Nº›</a:t>
            </a:fld>
            <a:endParaRPr lang="en-US"/>
          </a:p>
        </p:txBody>
      </p:sp>
    </p:spTree>
    <p:extLst>
      <p:ext uri="{BB962C8B-B14F-4D97-AF65-F5344CB8AC3E}">
        <p14:creationId xmlns:p14="http://schemas.microsoft.com/office/powerpoint/2010/main" val="344051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7053FC-3BE0-4606-A6B8-5FF95CA2EB0C}" type="datetimeFigureOut">
              <a:rPr lang="en-US" smtClean="0"/>
              <a:t>4/7/2025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CEF2925-A8AD-472D-A5CD-D0984DCF4937}" type="slidenum">
              <a:rPr lang="en-US" smtClean="0"/>
              <a:t>‹Nº›</a:t>
            </a:fld>
            <a:endParaRPr lang="en-US"/>
          </a:p>
        </p:txBody>
      </p:sp>
    </p:spTree>
    <p:extLst>
      <p:ext uri="{BB962C8B-B14F-4D97-AF65-F5344CB8AC3E}">
        <p14:creationId xmlns:p14="http://schemas.microsoft.com/office/powerpoint/2010/main" val="228480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A7053FC-3BE0-4606-A6B8-5FF95CA2EB0C}" type="datetimeFigureOut">
              <a:rPr lang="en-US" smtClean="0"/>
              <a:t>4/7/2025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EF2925-A8AD-472D-A5CD-D0984DCF4937}" type="slidenum">
              <a:rPr lang="en-US" smtClean="0"/>
              <a:t>‹Nº›</a:t>
            </a:fld>
            <a:endParaRPr lang="en-US"/>
          </a:p>
        </p:txBody>
      </p:sp>
    </p:spTree>
    <p:extLst>
      <p:ext uri="{BB962C8B-B14F-4D97-AF65-F5344CB8AC3E}">
        <p14:creationId xmlns:p14="http://schemas.microsoft.com/office/powerpoint/2010/main" val="149777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A7053FC-3BE0-4606-A6B8-5FF95CA2EB0C}" type="datetimeFigureOut">
              <a:rPr lang="en-US" smtClean="0"/>
              <a:t>4/7/2025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EF2925-A8AD-472D-A5CD-D0984DCF4937}" type="slidenum">
              <a:rPr lang="en-US" smtClean="0"/>
              <a:t>‹Nº›</a:t>
            </a:fld>
            <a:endParaRPr lang="en-US"/>
          </a:p>
        </p:txBody>
      </p:sp>
    </p:spTree>
    <p:extLst>
      <p:ext uri="{BB962C8B-B14F-4D97-AF65-F5344CB8AC3E}">
        <p14:creationId xmlns:p14="http://schemas.microsoft.com/office/powerpoint/2010/main" val="164137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053FC-3BE0-4606-A6B8-5FF95CA2EB0C}" type="datetimeFigureOut">
              <a:rPr lang="en-US" smtClean="0"/>
              <a:t>4/7/2025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F2925-A8AD-472D-A5CD-D0984DCF4937}" type="slidenum">
              <a:rPr lang="en-US" smtClean="0"/>
              <a:t>‹Nº›</a:t>
            </a:fld>
            <a:endParaRPr lang="en-US"/>
          </a:p>
        </p:txBody>
      </p:sp>
    </p:spTree>
    <p:extLst>
      <p:ext uri="{BB962C8B-B14F-4D97-AF65-F5344CB8AC3E}">
        <p14:creationId xmlns:p14="http://schemas.microsoft.com/office/powerpoint/2010/main" val="3440842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es.wikipedia.org/wiki/Vitamina_B1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es.wikipedia.org/wiki/Quimo" TargetMode="External"/><Relationship Id="rId13" Type="http://schemas.openxmlformats.org/officeDocument/2006/relationships/hyperlink" Target="https://es.wikipedia.org/wiki/Glucosa" TargetMode="External"/><Relationship Id="rId18" Type="http://schemas.openxmlformats.org/officeDocument/2006/relationships/hyperlink" Target="https://es.wikipedia.org/wiki/Col%C3%A9doco" TargetMode="External"/><Relationship Id="rId26" Type="http://schemas.openxmlformats.org/officeDocument/2006/relationships/hyperlink" Target="https://es.wikipedia.org/wiki/Enzima" TargetMode="External"/><Relationship Id="rId3" Type="http://schemas.openxmlformats.org/officeDocument/2006/relationships/hyperlink" Target="https://es.wikipedia.org/wiki/Sistema_endocrino" TargetMode="External"/><Relationship Id="rId21" Type="http://schemas.openxmlformats.org/officeDocument/2006/relationships/hyperlink" Target="https://es.wikipedia.org/wiki/Digesti%C3%B3n" TargetMode="External"/><Relationship Id="rId7" Type="http://schemas.openxmlformats.org/officeDocument/2006/relationships/hyperlink" Target="https://es.wikipedia.org/wiki/Polip%C3%A9ptido_inhibidor_g%C3%A1strico" TargetMode="External"/><Relationship Id="rId12" Type="http://schemas.openxmlformats.org/officeDocument/2006/relationships/hyperlink" Target="https://es.wikipedia.org/wiki/Insulina" TargetMode="External"/><Relationship Id="rId17" Type="http://schemas.openxmlformats.org/officeDocument/2006/relationships/hyperlink" Target="https://es.wikipedia.org/wiki/Conducto_pancre%C3%A1tico" TargetMode="External"/><Relationship Id="rId25" Type="http://schemas.openxmlformats.org/officeDocument/2006/relationships/hyperlink" Target="https://es.wikipedia.org/wiki/%C3%81cidos_nucleicos" TargetMode="External"/><Relationship Id="rId2" Type="http://schemas.openxmlformats.org/officeDocument/2006/relationships/hyperlink" Target="https://es.wikipedia.org/wiki/Sistema_nervioso" TargetMode="External"/><Relationship Id="rId16" Type="http://schemas.openxmlformats.org/officeDocument/2006/relationships/hyperlink" Target="https://es.wikipedia.org/wiki/Acino" TargetMode="External"/><Relationship Id="rId20" Type="http://schemas.openxmlformats.org/officeDocument/2006/relationships/hyperlink" Target="https://es.wikipedia.org/wiki/Ampolla_de_Vater" TargetMode="External"/><Relationship Id="rId1" Type="http://schemas.openxmlformats.org/officeDocument/2006/relationships/slideLayout" Target="../slideLayouts/slideLayout7.xml"/><Relationship Id="rId6" Type="http://schemas.openxmlformats.org/officeDocument/2006/relationships/hyperlink" Target="https://es.wikipedia.org/wiki/Secretina" TargetMode="External"/><Relationship Id="rId11" Type="http://schemas.openxmlformats.org/officeDocument/2006/relationships/hyperlink" Target="https://es.wikipedia.org/wiki/Hormona" TargetMode="External"/><Relationship Id="rId24" Type="http://schemas.openxmlformats.org/officeDocument/2006/relationships/hyperlink" Target="https://es.wikipedia.org/wiki/Prote%C3%ADnas" TargetMode="External"/><Relationship Id="rId5" Type="http://schemas.openxmlformats.org/officeDocument/2006/relationships/hyperlink" Target="https://es.wikipedia.org/wiki/Colecistoquinina" TargetMode="External"/><Relationship Id="rId15" Type="http://schemas.openxmlformats.org/officeDocument/2006/relationships/hyperlink" Target="https://es.wikipedia.org/wiki/P%C3%A1ncreas" TargetMode="External"/><Relationship Id="rId23" Type="http://schemas.openxmlformats.org/officeDocument/2006/relationships/hyperlink" Target="https://es.wikipedia.org/wiki/L%C3%ADpidos" TargetMode="External"/><Relationship Id="rId10" Type="http://schemas.openxmlformats.org/officeDocument/2006/relationships/hyperlink" Target="https://es.wikipedia.org/wiki/Jugo_pancre%C3%A1tico" TargetMode="External"/><Relationship Id="rId19" Type="http://schemas.openxmlformats.org/officeDocument/2006/relationships/hyperlink" Target="https://es.wikipedia.org/wiki/Duodeno" TargetMode="External"/><Relationship Id="rId4" Type="http://schemas.openxmlformats.org/officeDocument/2006/relationships/hyperlink" Target="https://es.wikipedia.org/wiki/Gastrina" TargetMode="External"/><Relationship Id="rId9" Type="http://schemas.openxmlformats.org/officeDocument/2006/relationships/hyperlink" Target="https://es.wikipedia.org/wiki/Gl%C3%A1ndula" TargetMode="External"/><Relationship Id="rId14" Type="http://schemas.openxmlformats.org/officeDocument/2006/relationships/hyperlink" Target="https://es.wikipedia.org/wiki/Secreci%C3%B3n" TargetMode="External"/><Relationship Id="rId22" Type="http://schemas.openxmlformats.org/officeDocument/2006/relationships/hyperlink" Target="https://es.wikipedia.org/wiki/Carbohidratos" TargetMode="External"/><Relationship Id="rId27" Type="http://schemas.openxmlformats.org/officeDocument/2006/relationships/hyperlink" Target="https://es.wikipedia.org/wiki/%C3%81cido"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es.wikipedia.org/wiki/Conducto_col%C3%A9doco" TargetMode="External"/><Relationship Id="rId3" Type="http://schemas.openxmlformats.org/officeDocument/2006/relationships/hyperlink" Target="https://es.wikipedia.org/wiki/V%C3%ADa_biliar" TargetMode="External"/><Relationship Id="rId7" Type="http://schemas.openxmlformats.org/officeDocument/2006/relationships/hyperlink" Target="https://es.wikipedia.org/wiki/Ves%C3%ADcula_biliar" TargetMode="External"/><Relationship Id="rId2" Type="http://schemas.openxmlformats.org/officeDocument/2006/relationships/hyperlink" Target="https://es.wikipedia.org/wiki/V%C3%ADscera" TargetMode="External"/><Relationship Id="rId1" Type="http://schemas.openxmlformats.org/officeDocument/2006/relationships/slideLayout" Target="../slideLayouts/slideLayout7.xml"/><Relationship Id="rId6" Type="http://schemas.openxmlformats.org/officeDocument/2006/relationships/hyperlink" Target="https://es.wikipedia.org/wiki/Conducto_c%C3%ADstico" TargetMode="External"/><Relationship Id="rId5" Type="http://schemas.openxmlformats.org/officeDocument/2006/relationships/hyperlink" Target="https://es.wikipedia.org/wiki/Conducto_hep%C3%A1tico_com%C3%BAn" TargetMode="External"/><Relationship Id="rId4" Type="http://schemas.openxmlformats.org/officeDocument/2006/relationships/hyperlink" Target="https://es.wikipedia.org/wiki/Bilis" TargetMode="External"/><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s.wikipedia.org/wiki/L%C3%ADpido" TargetMode="External"/><Relationship Id="rId2" Type="http://schemas.openxmlformats.org/officeDocument/2006/relationships/hyperlink" Target="https://es.wikipedia.org/wiki/Gl%C3%BAcido" TargetMode="External"/><Relationship Id="rId1" Type="http://schemas.openxmlformats.org/officeDocument/2006/relationships/slideLayout" Target="../slideLayouts/slideLayout7.xml"/><Relationship Id="rId4" Type="http://schemas.openxmlformats.org/officeDocument/2006/relationships/hyperlink" Target="https://es.wikipedia.org/wiki/Prote%C3%ADn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s.wikipedia.org/wiki/Di%C3%A1metro" TargetMode="External"/><Relationship Id="rId2" Type="http://schemas.openxmlformats.org/officeDocument/2006/relationships/hyperlink" Target="https://es.wikipedia.org/wiki/Conducto_c%C3%ADstico"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es.wikipedia.org/wiki/C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s.wikipedia.org/wiki/Nutrimento" TargetMode="External"/><Relationship Id="rId7" Type="http://schemas.openxmlformats.org/officeDocument/2006/relationships/hyperlink" Target="https://es.wikipedia.org/wiki/%C3%8Dleon" TargetMode="External"/><Relationship Id="rId2" Type="http://schemas.openxmlformats.org/officeDocument/2006/relationships/hyperlink" Target="https://es.wikipedia.org/wiki/V%C3%A1lvula_ileocecal" TargetMode="External"/><Relationship Id="rId1" Type="http://schemas.openxmlformats.org/officeDocument/2006/relationships/slideLayout" Target="../slideLayouts/slideLayout7.xml"/><Relationship Id="rId6" Type="http://schemas.openxmlformats.org/officeDocument/2006/relationships/hyperlink" Target="https://es.wikipedia.org/wiki/Yeyuno" TargetMode="External"/><Relationship Id="rId5" Type="http://schemas.openxmlformats.org/officeDocument/2006/relationships/hyperlink" Target="https://es.wikipedia.org/wiki/Ves%C3%ADcula_biliar" TargetMode="External"/><Relationship Id="rId4" Type="http://schemas.openxmlformats.org/officeDocument/2006/relationships/hyperlink" Target="https://es.wikipedia.org/wiki/Duoden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es.wikipedia.org/wiki/M%C3%BAsculo_esf%C3%ADnter_externo_del_ano" TargetMode="External"/><Relationship Id="rId2" Type="http://schemas.openxmlformats.org/officeDocument/2006/relationships/hyperlink" Target="https://es.wikipedia.org/wiki/Ano" TargetMode="External"/><Relationship Id="rId1" Type="http://schemas.openxmlformats.org/officeDocument/2006/relationships/slideLayout" Target="../slideLayouts/slideLayout7.xml"/><Relationship Id="rId5" Type="http://schemas.openxmlformats.org/officeDocument/2006/relationships/hyperlink" Target="https://es.wikipedia.org/wiki/Incontinencia_fecal" TargetMode="External"/><Relationship Id="rId4" Type="http://schemas.openxmlformats.org/officeDocument/2006/relationships/hyperlink" Target="https://es.wikipedia.org/wiki/M%C3%BAsculo_esf%C3%ADnter_interno_del_ano"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s.wikipedia.org/wiki/Microbiota_normal"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B232A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564444"/>
            <a:ext cx="9144000" cy="1207912"/>
          </a:xfrm>
        </p:spPr>
        <p:txBody>
          <a:bodyPr>
            <a:normAutofit/>
          </a:bodyPr>
          <a:lstStyle/>
          <a:p>
            <a:r>
              <a:rPr lang="es-MX" dirty="0" smtClean="0"/>
              <a:t>UNIDAD N° 1</a:t>
            </a:r>
            <a:endParaRPr lang="en-US" dirty="0"/>
          </a:p>
        </p:txBody>
      </p:sp>
      <p:sp>
        <p:nvSpPr>
          <p:cNvPr id="3" name="Subtítulo 2"/>
          <p:cNvSpPr>
            <a:spLocks noGrp="1"/>
          </p:cNvSpPr>
          <p:nvPr>
            <p:ph type="subTitle" idx="1"/>
          </p:nvPr>
        </p:nvSpPr>
        <p:spPr>
          <a:xfrm>
            <a:off x="1365956" y="2968978"/>
            <a:ext cx="9144000" cy="2246488"/>
          </a:xfrm>
        </p:spPr>
        <p:txBody>
          <a:bodyPr>
            <a:normAutofit/>
          </a:bodyPr>
          <a:lstStyle/>
          <a:p>
            <a:r>
              <a:rPr lang="es-MX" sz="4400" dirty="0" smtClean="0">
                <a:latin typeface="Arial" panose="020B0604020202020204" pitchFamily="34" charset="0"/>
                <a:cs typeface="Arial" panose="020B0604020202020204" pitchFamily="34" charset="0"/>
              </a:rPr>
              <a:t>APARATO DIGESTIVO</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121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25975" y="254643"/>
            <a:ext cx="6192099" cy="369332"/>
          </a:xfrm>
          <a:prstGeom prst="rect">
            <a:avLst/>
          </a:prstGeom>
        </p:spPr>
        <p:txBody>
          <a:bodyPr wrap="square">
            <a:spAutoFit/>
          </a:bodyPr>
          <a:lstStyle/>
          <a:p>
            <a:r>
              <a:rPr lang="en-US" b="1" u="sng" dirty="0">
                <a:solidFill>
                  <a:srgbClr val="000000"/>
                </a:solidFill>
                <a:latin typeface="Arial" panose="020B0604020202020204" pitchFamily="34" charset="0"/>
              </a:rPr>
              <a:t>Riego sanguíneo</a:t>
            </a:r>
            <a:endParaRPr lang="en-US" b="1" i="0" u="sng" dirty="0">
              <a:solidFill>
                <a:srgbClr val="000000"/>
              </a:solidFill>
              <a:effectLst/>
              <a:latin typeface="Arial" panose="020B0604020202020204" pitchFamily="34" charset="0"/>
            </a:endParaRPr>
          </a:p>
        </p:txBody>
      </p:sp>
      <p:sp>
        <p:nvSpPr>
          <p:cNvPr id="4" name="Rectángulo 3"/>
          <p:cNvSpPr/>
          <p:nvPr/>
        </p:nvSpPr>
        <p:spPr>
          <a:xfrm>
            <a:off x="335666" y="544010"/>
            <a:ext cx="11412638" cy="646331"/>
          </a:xfrm>
          <a:prstGeom prst="rect">
            <a:avLst/>
          </a:prstGeom>
        </p:spPr>
        <p:txBody>
          <a:bodyPr wrap="square">
            <a:spAutoFit/>
          </a:bodyPr>
          <a:lstStyle/>
          <a:p>
            <a:r>
              <a:rPr lang="es-MX" dirty="0">
                <a:solidFill>
                  <a:srgbClr val="202122"/>
                </a:solidFill>
                <a:latin typeface="Arial" panose="020B0604020202020204" pitchFamily="34" charset="0"/>
              </a:rPr>
              <a:t>El riego sanguíneo se los órganos que forman el aparato digestivo procede principalmente de tres ramas de la </a:t>
            </a:r>
            <a:r>
              <a:rPr lang="es-MX" dirty="0" smtClean="0">
                <a:solidFill>
                  <a:srgbClr val="FF0000"/>
                </a:solidFill>
                <a:latin typeface="Arial" panose="020B0604020202020204" pitchFamily="34" charset="0"/>
              </a:rPr>
              <a:t>aorta</a:t>
            </a:r>
            <a:r>
              <a:rPr lang="es-MX" dirty="0">
                <a:solidFill>
                  <a:srgbClr val="202122"/>
                </a:solidFill>
                <a:latin typeface="Arial" panose="020B0604020202020204" pitchFamily="34" charset="0"/>
              </a:rPr>
              <a:t> abdominal:</a:t>
            </a:r>
            <a:endParaRPr lang="en-US" dirty="0"/>
          </a:p>
        </p:txBody>
      </p:sp>
      <p:sp>
        <p:nvSpPr>
          <p:cNvPr id="5" name="Rectángulo 4"/>
          <p:cNvSpPr/>
          <p:nvPr/>
        </p:nvSpPr>
        <p:spPr>
          <a:xfrm>
            <a:off x="474562" y="1365813"/>
            <a:ext cx="8669438" cy="1754326"/>
          </a:xfrm>
          <a:prstGeom prst="rect">
            <a:avLst/>
          </a:prstGeom>
        </p:spPr>
        <p:txBody>
          <a:bodyPr wrap="square">
            <a:spAutoFit/>
          </a:bodyPr>
          <a:lstStyle/>
          <a:p>
            <a:pPr>
              <a:buFont typeface="Arial" panose="020B0604020202020204" pitchFamily="34" charset="0"/>
              <a:buChar char="•"/>
            </a:pPr>
            <a:r>
              <a:rPr lang="en-US" u="sng" dirty="0" smtClean="0">
                <a:solidFill>
                  <a:srgbClr val="FF0000"/>
                </a:solidFill>
                <a:latin typeface="Arial" panose="020B0604020202020204" pitchFamily="34" charset="0"/>
              </a:rPr>
              <a:t>Tronco celíaco</a:t>
            </a:r>
            <a:r>
              <a:rPr lang="en-US" dirty="0" smtClean="0">
                <a:solidFill>
                  <a:srgbClr val="0645AD"/>
                </a:solidFill>
                <a:latin typeface="Arial" panose="020B0604020202020204" pitchFamily="34" charset="0"/>
              </a:rPr>
              <a:t>: </a:t>
            </a:r>
            <a:r>
              <a:rPr lang="en-US" dirty="0" smtClean="0">
                <a:latin typeface="Arial" panose="020B0604020202020204" pitchFamily="34" charset="0"/>
              </a:rPr>
              <a:t>primera rama principal de la arteria aorta, emite la arteria gástrica izquierda, hepatica común y la arteria esplénica para irrigar el esófago y estómago </a:t>
            </a:r>
            <a:r>
              <a:rPr lang="en-US" dirty="0" smtClean="0">
                <a:solidFill>
                  <a:srgbClr val="202122"/>
                </a:solidFill>
                <a:latin typeface="Arial" panose="020B0604020202020204" pitchFamily="34" charset="0"/>
              </a:rPr>
              <a:t>.</a:t>
            </a:r>
            <a:endParaRPr lang="en-US" dirty="0">
              <a:solidFill>
                <a:srgbClr val="202122"/>
              </a:solidFill>
              <a:latin typeface="Arial" panose="020B0604020202020204" pitchFamily="34" charset="0"/>
            </a:endParaRPr>
          </a:p>
          <a:p>
            <a:pPr>
              <a:buFont typeface="Arial" panose="020B0604020202020204" pitchFamily="34" charset="0"/>
              <a:buChar char="•"/>
            </a:pPr>
            <a:r>
              <a:rPr lang="en-US" u="sng" dirty="0" smtClean="0">
                <a:solidFill>
                  <a:srgbClr val="FF0000"/>
                </a:solidFill>
                <a:latin typeface="Arial" panose="020B0604020202020204" pitchFamily="34" charset="0"/>
              </a:rPr>
              <a:t>Arteria mesentérica superior</a:t>
            </a:r>
            <a:r>
              <a:rPr lang="en-US" u="sng" dirty="0" smtClean="0">
                <a:latin typeface="Arial" panose="020B0604020202020204" pitchFamily="34" charset="0"/>
              </a:rPr>
              <a:t>: </a:t>
            </a:r>
            <a:r>
              <a:rPr lang="en-US" dirty="0" smtClean="0">
                <a:latin typeface="Arial" panose="020B0604020202020204" pitchFamily="34" charset="0"/>
              </a:rPr>
              <a:t>sugunda rama impar de la arteria aorta junto con el tronco celíaco y la arteria mesentérica inferior irrigan los </a:t>
            </a:r>
            <a:r>
              <a:rPr lang="en-US" dirty="0">
                <a:latin typeface="Arial" panose="020B0604020202020204" pitchFamily="34" charset="0"/>
              </a:rPr>
              <a:t>ó</a:t>
            </a:r>
            <a:r>
              <a:rPr lang="en-US" dirty="0" smtClean="0">
                <a:latin typeface="Arial" panose="020B0604020202020204" pitchFamily="34" charset="0"/>
              </a:rPr>
              <a:t>rganos abdominales del Sistema digestivo.</a:t>
            </a:r>
            <a:endParaRPr lang="en-US" dirty="0">
              <a:latin typeface="Arial" panose="020B0604020202020204" pitchFamily="34" charset="0"/>
            </a:endParaRPr>
          </a:p>
          <a:p>
            <a:pPr>
              <a:buFont typeface="Arial" panose="020B0604020202020204" pitchFamily="34" charset="0"/>
              <a:buChar char="•"/>
            </a:pPr>
            <a:r>
              <a:rPr lang="en-US" u="sng" dirty="0" smtClean="0">
                <a:solidFill>
                  <a:srgbClr val="FF0000"/>
                </a:solidFill>
                <a:latin typeface="Arial" panose="020B0604020202020204" pitchFamily="34" charset="0"/>
              </a:rPr>
              <a:t>Arteria mesentérica inferior</a:t>
            </a:r>
            <a:r>
              <a:rPr lang="en-US" dirty="0" smtClean="0">
                <a:latin typeface="Arial" panose="020B0604020202020204" pitchFamily="34" charset="0"/>
              </a:rPr>
              <a:t>: irrigan la mitad izquierda del colon y el recto.</a:t>
            </a:r>
            <a:endParaRPr lang="en-US" b="0" i="0" dirty="0">
              <a:effectLst/>
              <a:latin typeface="Arial" panose="020B0604020202020204" pitchFamily="34" charset="0"/>
            </a:endParaRPr>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813645" y="3345084"/>
            <a:ext cx="3599726" cy="351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55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cheggcdn.com/prep/0b3/0b3025f6-c8d6-4b81-82cb-ba9b3ef2c6c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63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38312" y="316089"/>
            <a:ext cx="4511960" cy="369332"/>
          </a:xfrm>
          <a:prstGeom prst="rect">
            <a:avLst/>
          </a:prstGeom>
        </p:spPr>
        <p:txBody>
          <a:bodyPr wrap="square">
            <a:spAutoFit/>
          </a:bodyPr>
          <a:lstStyle/>
          <a:p>
            <a:r>
              <a:rPr lang="en-US" b="1" u="sng" dirty="0">
                <a:solidFill>
                  <a:srgbClr val="000000"/>
                </a:solidFill>
                <a:latin typeface="Arial" panose="020B0604020202020204" pitchFamily="34" charset="0"/>
              </a:rPr>
              <a:t>Boca y glándulas salivales</a:t>
            </a:r>
            <a:endParaRPr lang="en-US" b="1" i="0" u="sng" dirty="0">
              <a:solidFill>
                <a:srgbClr val="000000"/>
              </a:solidFill>
              <a:effectLst/>
              <a:latin typeface="Arial" panose="020B0604020202020204" pitchFamily="34" charset="0"/>
            </a:endParaRPr>
          </a:p>
        </p:txBody>
      </p:sp>
      <p:sp>
        <p:nvSpPr>
          <p:cNvPr id="3" name="Rectángulo 2"/>
          <p:cNvSpPr/>
          <p:nvPr/>
        </p:nvSpPr>
        <p:spPr>
          <a:xfrm>
            <a:off x="361244" y="733778"/>
            <a:ext cx="11751734" cy="1200329"/>
          </a:xfrm>
          <a:prstGeom prst="rect">
            <a:avLst/>
          </a:prstGeom>
        </p:spPr>
        <p:txBody>
          <a:bodyPr wrap="square">
            <a:spAutoFit/>
          </a:bodyPr>
          <a:lstStyle/>
          <a:p>
            <a:r>
              <a:rPr lang="es-MX" dirty="0">
                <a:solidFill>
                  <a:srgbClr val="202122"/>
                </a:solidFill>
                <a:latin typeface="Arial" panose="020B0604020202020204" pitchFamily="34" charset="0"/>
              </a:rPr>
              <a:t>La </a:t>
            </a:r>
            <a:r>
              <a:rPr lang="es-MX" dirty="0" smtClean="0">
                <a:solidFill>
                  <a:srgbClr val="FF0000"/>
                </a:solidFill>
                <a:latin typeface="Arial" panose="020B0604020202020204" pitchFamily="34" charset="0"/>
              </a:rPr>
              <a:t>boca</a:t>
            </a:r>
            <a:r>
              <a:rPr lang="es-MX" dirty="0">
                <a:solidFill>
                  <a:srgbClr val="202122"/>
                </a:solidFill>
                <a:latin typeface="Arial" panose="020B0604020202020204" pitchFamily="34" charset="0"/>
              </a:rPr>
              <a:t> o cavidad oral es el lugar por donde los alimentos comienzan su viaje a través del aparato digestivo, contiene diferentes estructuras, entre ellas los </a:t>
            </a:r>
            <a:r>
              <a:rPr lang="es-MX" dirty="0" smtClean="0">
                <a:solidFill>
                  <a:srgbClr val="FF0000"/>
                </a:solidFill>
                <a:latin typeface="Arial" panose="020B0604020202020204" pitchFamily="34" charset="0"/>
              </a:rPr>
              <a:t>dientes</a:t>
            </a:r>
            <a:r>
              <a:rPr lang="es-MX" dirty="0">
                <a:solidFill>
                  <a:srgbClr val="202122"/>
                </a:solidFill>
                <a:latin typeface="Arial" panose="020B0604020202020204" pitchFamily="34" charset="0"/>
              </a:rPr>
              <a:t> que hacen posible la </a:t>
            </a:r>
            <a:r>
              <a:rPr lang="es-MX" dirty="0" smtClean="0">
                <a:solidFill>
                  <a:srgbClr val="FF0000"/>
                </a:solidFill>
                <a:latin typeface="Arial" panose="020B0604020202020204" pitchFamily="34" charset="0"/>
              </a:rPr>
              <a:t>masticación </a:t>
            </a:r>
            <a:r>
              <a:rPr lang="es-MX" dirty="0" smtClean="0">
                <a:latin typeface="Arial" panose="020B0604020202020204" pitchFamily="34" charset="0"/>
              </a:rPr>
              <a:t>y</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la </a:t>
            </a:r>
            <a:r>
              <a:rPr lang="es-MX" dirty="0" smtClean="0">
                <a:solidFill>
                  <a:srgbClr val="FF0000"/>
                </a:solidFill>
                <a:latin typeface="Arial" panose="020B0604020202020204" pitchFamily="34" charset="0"/>
              </a:rPr>
              <a:t>lengua</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Cerca de la boca se encuentran las </a:t>
            </a:r>
            <a:r>
              <a:rPr lang="es-MX" dirty="0" smtClean="0">
                <a:solidFill>
                  <a:srgbClr val="FF0000"/>
                </a:solidFill>
                <a:latin typeface="Arial" panose="020B0604020202020204" pitchFamily="34" charset="0"/>
              </a:rPr>
              <a:t>glándulas</a:t>
            </a:r>
            <a:r>
              <a:rPr lang="es-MX" dirty="0" smtClean="0">
                <a:solidFill>
                  <a:srgbClr val="202122"/>
                </a:solidFill>
                <a:latin typeface="Arial" panose="020B0604020202020204" pitchFamily="34" charset="0"/>
              </a:rPr>
              <a:t> </a:t>
            </a:r>
            <a:r>
              <a:rPr lang="es-MX" dirty="0" smtClean="0">
                <a:solidFill>
                  <a:srgbClr val="FF0000"/>
                </a:solidFill>
                <a:latin typeface="Arial" panose="020B0604020202020204" pitchFamily="34" charset="0"/>
              </a:rPr>
              <a:t>salivales</a:t>
            </a:r>
            <a:r>
              <a:rPr lang="es-MX" dirty="0">
                <a:solidFill>
                  <a:srgbClr val="202122"/>
                </a:solidFill>
                <a:latin typeface="Arial" panose="020B0604020202020204" pitchFamily="34" charset="0"/>
              </a:rPr>
              <a:t> que </a:t>
            </a:r>
            <a:r>
              <a:rPr lang="es-MX" dirty="0" smtClean="0">
                <a:solidFill>
                  <a:srgbClr val="202122"/>
                </a:solidFill>
                <a:latin typeface="Arial" panose="020B0604020202020204" pitchFamily="34" charset="0"/>
              </a:rPr>
              <a:t>producen </a:t>
            </a:r>
            <a:r>
              <a:rPr lang="es-MX" dirty="0" smtClean="0">
                <a:solidFill>
                  <a:srgbClr val="FF0000"/>
                </a:solidFill>
                <a:latin typeface="Arial" panose="020B0604020202020204" pitchFamily="34" charset="0"/>
              </a:rPr>
              <a:t>saliva</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la cual se mezcla con los alimentos, facilita la masticación, la </a:t>
            </a:r>
            <a:r>
              <a:rPr lang="es-MX" dirty="0" err="1" smtClean="0">
                <a:solidFill>
                  <a:srgbClr val="FF0000"/>
                </a:solidFill>
                <a:latin typeface="Arial" panose="020B0604020202020204" pitchFamily="34" charset="0"/>
              </a:rPr>
              <a:t>deglucióny</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ayuda a mantener los dientes </a:t>
            </a:r>
            <a:r>
              <a:rPr lang="es-MX" dirty="0" smtClean="0">
                <a:solidFill>
                  <a:srgbClr val="202122"/>
                </a:solidFill>
                <a:latin typeface="Arial" panose="020B0604020202020204" pitchFamily="34" charset="0"/>
              </a:rPr>
              <a:t>limpios.</a:t>
            </a:r>
            <a:endParaRPr lang="en-US" dirty="0"/>
          </a:p>
        </p:txBody>
      </p:sp>
      <p:sp>
        <p:nvSpPr>
          <p:cNvPr id="4" name="Rectángulo 3"/>
          <p:cNvSpPr/>
          <p:nvPr/>
        </p:nvSpPr>
        <p:spPr>
          <a:xfrm>
            <a:off x="395111" y="1941688"/>
            <a:ext cx="11582400" cy="2308324"/>
          </a:xfrm>
          <a:prstGeom prst="rect">
            <a:avLst/>
          </a:prstGeom>
        </p:spPr>
        <p:txBody>
          <a:bodyPr wrap="square">
            <a:spAutoFit/>
          </a:bodyPr>
          <a:lstStyle/>
          <a:p>
            <a:pPr>
              <a:buFont typeface="Arial" panose="020B0604020202020204" pitchFamily="34" charset="0"/>
              <a:buChar char="•"/>
            </a:pPr>
            <a:r>
              <a:rPr lang="es-MX" b="1" dirty="0">
                <a:solidFill>
                  <a:srgbClr val="202122"/>
                </a:solidFill>
                <a:latin typeface="Arial" panose="020B0604020202020204" pitchFamily="34" charset="0"/>
              </a:rPr>
              <a:t>Pared anterior:</a:t>
            </a:r>
            <a:r>
              <a:rPr lang="es-MX" dirty="0">
                <a:solidFill>
                  <a:srgbClr val="202122"/>
                </a:solidFill>
                <a:latin typeface="Arial" panose="020B0604020202020204" pitchFamily="34" charset="0"/>
              </a:rPr>
              <a:t> Está formada por los </a:t>
            </a:r>
            <a:r>
              <a:rPr lang="es-MX" dirty="0" smtClean="0">
                <a:solidFill>
                  <a:srgbClr val="FF0000"/>
                </a:solidFill>
                <a:latin typeface="Arial" panose="020B0604020202020204" pitchFamily="34" charset="0"/>
              </a:rPr>
              <a:t>labios</a:t>
            </a:r>
            <a:r>
              <a:rPr lang="es-MX" dirty="0" smtClean="0">
                <a:solidFill>
                  <a:srgbClr val="202122"/>
                </a:solidFill>
                <a:latin typeface="Arial" panose="020B0604020202020204" pitchFamily="34" charset="0"/>
              </a:rPr>
              <a:t>.</a:t>
            </a:r>
            <a:endParaRPr lang="es-MX" dirty="0">
              <a:solidFill>
                <a:srgbClr val="202122"/>
              </a:solidFill>
              <a:latin typeface="Arial" panose="020B0604020202020204" pitchFamily="34" charset="0"/>
            </a:endParaRPr>
          </a:p>
          <a:p>
            <a:pPr>
              <a:buFont typeface="Arial" panose="020B0604020202020204" pitchFamily="34" charset="0"/>
              <a:buChar char="•"/>
            </a:pPr>
            <a:r>
              <a:rPr lang="es-MX" b="1" dirty="0">
                <a:solidFill>
                  <a:srgbClr val="202122"/>
                </a:solidFill>
                <a:latin typeface="Arial" panose="020B0604020202020204" pitchFamily="34" charset="0"/>
              </a:rPr>
              <a:t>Paredes laterales:</a:t>
            </a:r>
            <a:r>
              <a:rPr lang="es-MX" dirty="0">
                <a:solidFill>
                  <a:srgbClr val="202122"/>
                </a:solidFill>
                <a:latin typeface="Arial" panose="020B0604020202020204" pitchFamily="34" charset="0"/>
              </a:rPr>
              <a:t> Están formadas por las </a:t>
            </a:r>
            <a:r>
              <a:rPr lang="es-MX" dirty="0" smtClean="0">
                <a:solidFill>
                  <a:srgbClr val="FF0000"/>
                </a:solidFill>
                <a:latin typeface="Arial" panose="020B0604020202020204" pitchFamily="34" charset="0"/>
              </a:rPr>
              <a:t>mejillas</a:t>
            </a:r>
            <a:r>
              <a:rPr lang="es-MX" dirty="0" smtClean="0">
                <a:solidFill>
                  <a:srgbClr val="202122"/>
                </a:solidFill>
                <a:latin typeface="Arial" panose="020B0604020202020204" pitchFamily="34" charset="0"/>
              </a:rPr>
              <a:t>.</a:t>
            </a:r>
            <a:endParaRPr lang="es-MX" dirty="0">
              <a:solidFill>
                <a:srgbClr val="202122"/>
              </a:solidFill>
              <a:latin typeface="Arial" panose="020B0604020202020204" pitchFamily="34" charset="0"/>
            </a:endParaRPr>
          </a:p>
          <a:p>
            <a:pPr>
              <a:buFont typeface="Arial" panose="020B0604020202020204" pitchFamily="34" charset="0"/>
              <a:buChar char="•"/>
            </a:pPr>
            <a:r>
              <a:rPr lang="es-MX" b="1" dirty="0">
                <a:solidFill>
                  <a:srgbClr val="202122"/>
                </a:solidFill>
                <a:latin typeface="Arial" panose="020B0604020202020204" pitchFamily="34" charset="0"/>
              </a:rPr>
              <a:t>Pared inferior:</a:t>
            </a:r>
            <a:r>
              <a:rPr lang="es-MX" dirty="0">
                <a:solidFill>
                  <a:srgbClr val="202122"/>
                </a:solidFill>
                <a:latin typeface="Arial" panose="020B0604020202020204" pitchFamily="34" charset="0"/>
              </a:rPr>
              <a:t> Formada por el piso de la boca, donde se ubica la </a:t>
            </a:r>
            <a:r>
              <a:rPr lang="es-MX" dirty="0" smtClean="0">
                <a:solidFill>
                  <a:srgbClr val="FF0000"/>
                </a:solidFill>
                <a:latin typeface="Arial" panose="020B0604020202020204" pitchFamily="34" charset="0"/>
              </a:rPr>
              <a:t>lengua</a:t>
            </a:r>
            <a:r>
              <a:rPr lang="es-MX" dirty="0" smtClean="0">
                <a:solidFill>
                  <a:srgbClr val="202122"/>
                </a:solidFill>
                <a:latin typeface="Arial" panose="020B0604020202020204" pitchFamily="34" charset="0"/>
              </a:rPr>
              <a:t>.</a:t>
            </a:r>
            <a:endParaRPr lang="es-MX" dirty="0">
              <a:solidFill>
                <a:srgbClr val="202122"/>
              </a:solidFill>
              <a:latin typeface="Arial" panose="020B0604020202020204" pitchFamily="34" charset="0"/>
            </a:endParaRPr>
          </a:p>
          <a:p>
            <a:pPr>
              <a:buFont typeface="Arial" panose="020B0604020202020204" pitchFamily="34" charset="0"/>
              <a:buChar char="•"/>
            </a:pPr>
            <a:r>
              <a:rPr lang="es-MX" b="1" dirty="0">
                <a:solidFill>
                  <a:srgbClr val="202122"/>
                </a:solidFill>
                <a:latin typeface="Arial" panose="020B0604020202020204" pitchFamily="34" charset="0"/>
              </a:rPr>
              <a:t>Pared superior:</a:t>
            </a:r>
            <a:r>
              <a:rPr lang="es-MX" dirty="0">
                <a:solidFill>
                  <a:srgbClr val="202122"/>
                </a:solidFill>
                <a:latin typeface="Arial" panose="020B0604020202020204" pitchFamily="34" charset="0"/>
              </a:rPr>
              <a:t> o paladar, conformado por una porción ósea </a:t>
            </a:r>
            <a:r>
              <a:rPr lang="es-MX" dirty="0" smtClean="0">
                <a:solidFill>
                  <a:srgbClr val="202122"/>
                </a:solidFill>
                <a:latin typeface="Arial" panose="020B0604020202020204" pitchFamily="34" charset="0"/>
              </a:rPr>
              <a:t>(</a:t>
            </a:r>
            <a:r>
              <a:rPr lang="es-MX" dirty="0" smtClean="0">
                <a:solidFill>
                  <a:srgbClr val="FF0000"/>
                </a:solidFill>
                <a:latin typeface="Arial" panose="020B0604020202020204" pitchFamily="34" charset="0"/>
              </a:rPr>
              <a:t>paladar</a:t>
            </a:r>
            <a:r>
              <a:rPr lang="es-MX" dirty="0">
                <a:solidFill>
                  <a:srgbClr val="202122"/>
                </a:solidFill>
                <a:latin typeface="Arial" panose="020B0604020202020204" pitchFamily="34" charset="0"/>
              </a:rPr>
              <a:t> duro, la bóveda palatina) y membranoso (paladar blando).</a:t>
            </a:r>
          </a:p>
          <a:p>
            <a:pPr>
              <a:buFont typeface="Arial" panose="020B0604020202020204" pitchFamily="34" charset="0"/>
              <a:buChar char="•"/>
            </a:pPr>
            <a:r>
              <a:rPr lang="es-MX" b="1" dirty="0">
                <a:solidFill>
                  <a:srgbClr val="202122"/>
                </a:solidFill>
                <a:latin typeface="Arial" panose="020B0604020202020204" pitchFamily="34" charset="0"/>
              </a:rPr>
              <a:t>Pared posterior:</a:t>
            </a:r>
            <a:r>
              <a:rPr lang="es-MX" dirty="0">
                <a:solidFill>
                  <a:srgbClr val="202122"/>
                </a:solidFill>
                <a:latin typeface="Arial" panose="020B0604020202020204" pitchFamily="34" charset="0"/>
              </a:rPr>
              <a:t> realmente es un orificio irregular llamado </a:t>
            </a:r>
            <a:r>
              <a:rPr lang="es-MX" dirty="0" smtClean="0">
                <a:solidFill>
                  <a:srgbClr val="FF0000"/>
                </a:solidFill>
                <a:latin typeface="Arial" panose="020B0604020202020204" pitchFamily="34" charset="0"/>
              </a:rPr>
              <a:t>istmo</a:t>
            </a:r>
            <a:r>
              <a:rPr lang="es-MX" dirty="0" smtClean="0">
                <a:solidFill>
                  <a:srgbClr val="202122"/>
                </a:solidFill>
                <a:latin typeface="Arial" panose="020B0604020202020204" pitchFamily="34" charset="0"/>
              </a:rPr>
              <a:t> </a:t>
            </a:r>
            <a:r>
              <a:rPr lang="es-MX" dirty="0" smtClean="0">
                <a:solidFill>
                  <a:srgbClr val="FF0000"/>
                </a:solidFill>
                <a:latin typeface="Arial" panose="020B0604020202020204" pitchFamily="34" charset="0"/>
              </a:rPr>
              <a:t>de</a:t>
            </a:r>
            <a:r>
              <a:rPr lang="es-MX" dirty="0" smtClean="0">
                <a:solidFill>
                  <a:srgbClr val="202122"/>
                </a:solidFill>
                <a:latin typeface="Arial" panose="020B0604020202020204" pitchFamily="34" charset="0"/>
              </a:rPr>
              <a:t> </a:t>
            </a:r>
            <a:r>
              <a:rPr lang="es-MX" dirty="0" smtClean="0">
                <a:solidFill>
                  <a:srgbClr val="FF0000"/>
                </a:solidFill>
                <a:latin typeface="Arial" panose="020B0604020202020204" pitchFamily="34" charset="0"/>
              </a:rPr>
              <a:t>las</a:t>
            </a:r>
            <a:r>
              <a:rPr lang="es-MX" dirty="0" smtClean="0">
                <a:solidFill>
                  <a:srgbClr val="202122"/>
                </a:solidFill>
                <a:latin typeface="Arial" panose="020B0604020202020204" pitchFamily="34" charset="0"/>
              </a:rPr>
              <a:t> </a:t>
            </a:r>
            <a:r>
              <a:rPr lang="es-MX" dirty="0" smtClean="0">
                <a:solidFill>
                  <a:srgbClr val="FF0000"/>
                </a:solidFill>
                <a:latin typeface="Arial" panose="020B0604020202020204" pitchFamily="34" charset="0"/>
              </a:rPr>
              <a:t>fauces</a:t>
            </a:r>
            <a:r>
              <a:rPr lang="es-MX" dirty="0">
                <a:solidFill>
                  <a:srgbClr val="202122"/>
                </a:solidFill>
                <a:latin typeface="Arial" panose="020B0604020202020204" pitchFamily="34" charset="0"/>
              </a:rPr>
              <a:t> que comunica la boca con la </a:t>
            </a:r>
            <a:r>
              <a:rPr lang="es-MX" dirty="0" smtClean="0">
                <a:solidFill>
                  <a:srgbClr val="FF0000"/>
                </a:solidFill>
                <a:latin typeface="Arial" panose="020B0604020202020204" pitchFamily="34" charset="0"/>
              </a:rPr>
              <a:t>faringe</a:t>
            </a:r>
            <a:r>
              <a:rPr lang="es-MX" dirty="0" smtClean="0">
                <a:solidFill>
                  <a:srgbClr val="202122"/>
                </a:solidFill>
                <a:latin typeface="Arial" panose="020B0604020202020204" pitchFamily="34" charset="0"/>
              </a:rPr>
              <a:t>.</a:t>
            </a:r>
            <a:endParaRPr lang="es-MX" dirty="0">
              <a:solidFill>
                <a:srgbClr val="202122"/>
              </a:solidFill>
              <a:latin typeface="Arial" panose="020B0604020202020204" pitchFamily="34" charset="0"/>
            </a:endParaRPr>
          </a:p>
          <a:p>
            <a:r>
              <a:rPr lang="es-MX" dirty="0">
                <a:solidFill>
                  <a:srgbClr val="202122"/>
                </a:solidFill>
                <a:latin typeface="Arial" panose="020B0604020202020204" pitchFamily="34" charset="0"/>
              </a:rPr>
              <a:t>Los </a:t>
            </a:r>
            <a:r>
              <a:rPr lang="es-MX" b="1" dirty="0">
                <a:solidFill>
                  <a:srgbClr val="202122"/>
                </a:solidFill>
                <a:latin typeface="Arial" panose="020B0604020202020204" pitchFamily="34" charset="0"/>
              </a:rPr>
              <a:t>anexos de la boca</a:t>
            </a:r>
            <a:r>
              <a:rPr lang="es-MX" dirty="0">
                <a:solidFill>
                  <a:srgbClr val="202122"/>
                </a:solidFill>
                <a:latin typeface="Arial" panose="020B0604020202020204" pitchFamily="34" charset="0"/>
              </a:rPr>
              <a:t> son </a:t>
            </a:r>
            <a:r>
              <a:rPr lang="es-MX" dirty="0" smtClean="0">
                <a:solidFill>
                  <a:srgbClr val="202122"/>
                </a:solidFill>
                <a:latin typeface="Arial" panose="020B0604020202020204" pitchFamily="34" charset="0"/>
              </a:rPr>
              <a:t>los </a:t>
            </a:r>
            <a:r>
              <a:rPr lang="es-MX" dirty="0" smtClean="0">
                <a:solidFill>
                  <a:srgbClr val="FF0000"/>
                </a:solidFill>
                <a:latin typeface="Arial" panose="020B0604020202020204" pitchFamily="34" charset="0"/>
              </a:rPr>
              <a:t>dientes</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las </a:t>
            </a:r>
            <a:r>
              <a:rPr lang="es-MX" dirty="0" smtClean="0">
                <a:solidFill>
                  <a:srgbClr val="FF0000"/>
                </a:solidFill>
                <a:latin typeface="Arial" panose="020B0604020202020204" pitchFamily="34" charset="0"/>
              </a:rPr>
              <a:t>encías</a:t>
            </a:r>
            <a:r>
              <a:rPr lang="es-MX" dirty="0">
                <a:solidFill>
                  <a:srgbClr val="202122"/>
                </a:solidFill>
                <a:latin typeface="Arial" panose="020B0604020202020204" pitchFamily="34" charset="0"/>
              </a:rPr>
              <a:t>,</a:t>
            </a:r>
            <a:r>
              <a:rPr lang="es-MX" dirty="0" smtClean="0">
                <a:solidFill>
                  <a:srgbClr val="202122"/>
                </a:solidFill>
                <a:latin typeface="Arial" panose="020B0604020202020204" pitchFamily="34" charset="0"/>
              </a:rPr>
              <a:t> </a:t>
            </a:r>
            <a:r>
              <a:rPr lang="es-MX" dirty="0" smtClean="0">
                <a:latin typeface="Arial" panose="020B0604020202020204" pitchFamily="34" charset="0"/>
              </a:rPr>
              <a:t>las</a:t>
            </a:r>
            <a:r>
              <a:rPr lang="es-MX" dirty="0" smtClean="0">
                <a:solidFill>
                  <a:srgbClr val="FF0000"/>
                </a:solidFill>
                <a:latin typeface="Arial" panose="020B0604020202020204" pitchFamily="34" charset="0"/>
              </a:rPr>
              <a:t> amígdalas</a:t>
            </a:r>
            <a:r>
              <a:rPr lang="es-MX" dirty="0">
                <a:solidFill>
                  <a:srgbClr val="FF0000"/>
                </a:solidFill>
                <a:latin typeface="Arial" panose="020B0604020202020204" pitchFamily="34" charset="0"/>
              </a:rPr>
              <a:t> </a:t>
            </a:r>
            <a:r>
              <a:rPr lang="es-MX" dirty="0" smtClean="0">
                <a:latin typeface="Arial" panose="020B0604020202020204" pitchFamily="34" charset="0"/>
              </a:rPr>
              <a:t>y</a:t>
            </a:r>
            <a:r>
              <a:rPr lang="es-MX" dirty="0" smtClean="0">
                <a:solidFill>
                  <a:srgbClr val="FF0000"/>
                </a:solidFill>
                <a:latin typeface="Arial" panose="020B0604020202020204" pitchFamily="34" charset="0"/>
              </a:rPr>
              <a:t> </a:t>
            </a:r>
            <a:r>
              <a:rPr lang="es-MX" dirty="0" smtClean="0">
                <a:latin typeface="Arial" panose="020B0604020202020204" pitchFamily="34" charset="0"/>
              </a:rPr>
              <a:t>la</a:t>
            </a:r>
            <a:r>
              <a:rPr lang="es-MX" dirty="0" smtClean="0">
                <a:solidFill>
                  <a:srgbClr val="FF0000"/>
                </a:solidFill>
                <a:latin typeface="Arial" panose="020B0604020202020204" pitchFamily="34" charset="0"/>
              </a:rPr>
              <a:t> lengua</a:t>
            </a:r>
            <a:endParaRPr lang="es-MX" b="0" i="0" dirty="0">
              <a:solidFill>
                <a:srgbClr val="FF0000"/>
              </a:solidFill>
              <a:effectLst/>
              <a:latin typeface="Arial" panose="020B0604020202020204" pitchFamily="34" charset="0"/>
            </a:endParaRPr>
          </a:p>
        </p:txBody>
      </p:sp>
      <p:sp>
        <p:nvSpPr>
          <p:cNvPr id="5" name="Rectángulo 4"/>
          <p:cNvSpPr/>
          <p:nvPr/>
        </p:nvSpPr>
        <p:spPr>
          <a:xfrm>
            <a:off x="4299953" y="4203890"/>
            <a:ext cx="1018227" cy="369332"/>
          </a:xfrm>
          <a:prstGeom prst="rect">
            <a:avLst/>
          </a:prstGeom>
        </p:spPr>
        <p:txBody>
          <a:bodyPr wrap="none">
            <a:spAutoFit/>
          </a:bodyPr>
          <a:lstStyle/>
          <a:p>
            <a:r>
              <a:rPr lang="en-US" b="1" u="sng" dirty="0">
                <a:solidFill>
                  <a:srgbClr val="000000"/>
                </a:solidFill>
                <a:latin typeface="Arial" panose="020B0604020202020204" pitchFamily="34" charset="0"/>
              </a:rPr>
              <a:t>Faringe</a:t>
            </a:r>
            <a:endParaRPr lang="en-US" b="1" i="0" u="sng" dirty="0">
              <a:solidFill>
                <a:srgbClr val="000000"/>
              </a:solidFill>
              <a:effectLst/>
              <a:latin typeface="Arial" panose="020B0604020202020204" pitchFamily="34" charset="0"/>
            </a:endParaRPr>
          </a:p>
        </p:txBody>
      </p:sp>
      <p:sp>
        <p:nvSpPr>
          <p:cNvPr id="6" name="Rectángulo 5"/>
          <p:cNvSpPr/>
          <p:nvPr/>
        </p:nvSpPr>
        <p:spPr>
          <a:xfrm>
            <a:off x="361244" y="4540030"/>
            <a:ext cx="11683999" cy="1754326"/>
          </a:xfrm>
          <a:prstGeom prst="rect">
            <a:avLst/>
          </a:prstGeom>
        </p:spPr>
        <p:txBody>
          <a:bodyPr wrap="square">
            <a:spAutoFit/>
          </a:bodyPr>
          <a:lstStyle/>
          <a:p>
            <a:r>
              <a:rPr lang="es-MX" dirty="0">
                <a:solidFill>
                  <a:srgbClr val="202122"/>
                </a:solidFill>
                <a:latin typeface="Arial" panose="020B0604020202020204" pitchFamily="34" charset="0"/>
              </a:rPr>
              <a:t> </a:t>
            </a:r>
            <a:r>
              <a:rPr lang="es-MX" dirty="0" smtClean="0">
                <a:solidFill>
                  <a:srgbClr val="202122"/>
                </a:solidFill>
                <a:latin typeface="Arial" panose="020B0604020202020204" pitchFamily="34" charset="0"/>
              </a:rPr>
              <a:t>Es </a:t>
            </a:r>
            <a:r>
              <a:rPr lang="es-MX" dirty="0">
                <a:solidFill>
                  <a:srgbClr val="202122"/>
                </a:solidFill>
                <a:latin typeface="Arial" panose="020B0604020202020204" pitchFamily="34" charset="0"/>
              </a:rPr>
              <a:t>una estructura con forma de tubo con dos tejidos que está situada en el cuello y revestida de una </a:t>
            </a:r>
            <a:r>
              <a:rPr lang="es-MX" dirty="0" smtClean="0">
                <a:solidFill>
                  <a:srgbClr val="FF0000"/>
                </a:solidFill>
                <a:latin typeface="Arial" panose="020B0604020202020204" pitchFamily="34" charset="0"/>
              </a:rPr>
              <a:t>membrana mucosa</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conecta la </a:t>
            </a:r>
            <a:r>
              <a:rPr lang="es-MX" dirty="0" smtClean="0">
                <a:solidFill>
                  <a:srgbClr val="FF0000"/>
                </a:solidFill>
                <a:latin typeface="Arial" panose="020B0604020202020204" pitchFamily="34" charset="0"/>
              </a:rPr>
              <a:t>cavidad</a:t>
            </a:r>
            <a:r>
              <a:rPr lang="es-MX" dirty="0" smtClean="0">
                <a:solidFill>
                  <a:srgbClr val="202122"/>
                </a:solidFill>
                <a:latin typeface="Arial" panose="020B0604020202020204" pitchFamily="34" charset="0"/>
              </a:rPr>
              <a:t> </a:t>
            </a:r>
            <a:r>
              <a:rPr lang="es-MX" dirty="0" smtClean="0">
                <a:solidFill>
                  <a:srgbClr val="FF0000"/>
                </a:solidFill>
                <a:latin typeface="Arial" panose="020B0604020202020204" pitchFamily="34" charset="0"/>
              </a:rPr>
              <a:t>bucal</a:t>
            </a:r>
            <a:r>
              <a:rPr lang="es-MX" dirty="0">
                <a:solidFill>
                  <a:srgbClr val="202122"/>
                </a:solidFill>
                <a:latin typeface="Arial" panose="020B0604020202020204" pitchFamily="34" charset="0"/>
              </a:rPr>
              <a:t> y las </a:t>
            </a:r>
            <a:r>
              <a:rPr lang="es-MX" dirty="0" smtClean="0">
                <a:solidFill>
                  <a:srgbClr val="FF0000"/>
                </a:solidFill>
                <a:latin typeface="Arial" panose="020B0604020202020204" pitchFamily="34" charset="0"/>
              </a:rPr>
              <a:t>fosas</a:t>
            </a:r>
            <a:r>
              <a:rPr lang="es-MX" dirty="0" smtClean="0">
                <a:solidFill>
                  <a:srgbClr val="202122"/>
                </a:solidFill>
                <a:latin typeface="Arial" panose="020B0604020202020204" pitchFamily="34" charset="0"/>
              </a:rPr>
              <a:t> </a:t>
            </a:r>
            <a:r>
              <a:rPr lang="es-MX" dirty="0" smtClean="0">
                <a:solidFill>
                  <a:srgbClr val="FF0000"/>
                </a:solidFill>
                <a:latin typeface="Arial" panose="020B0604020202020204" pitchFamily="34" charset="0"/>
              </a:rPr>
              <a:t>nasales</a:t>
            </a:r>
            <a:r>
              <a:rPr lang="es-MX" dirty="0">
                <a:solidFill>
                  <a:srgbClr val="202122"/>
                </a:solidFill>
                <a:latin typeface="Arial" panose="020B0604020202020204" pitchFamily="34" charset="0"/>
              </a:rPr>
              <a:t> con el </a:t>
            </a:r>
            <a:r>
              <a:rPr lang="es-MX" dirty="0" smtClean="0">
                <a:solidFill>
                  <a:srgbClr val="FF0000"/>
                </a:solidFill>
                <a:latin typeface="Arial" panose="020B0604020202020204" pitchFamily="34" charset="0"/>
              </a:rPr>
              <a:t>esófago</a:t>
            </a:r>
            <a:r>
              <a:rPr lang="es-MX" dirty="0">
                <a:solidFill>
                  <a:srgbClr val="202122"/>
                </a:solidFill>
                <a:latin typeface="Arial" panose="020B0604020202020204" pitchFamily="34" charset="0"/>
              </a:rPr>
              <a:t> y la </a:t>
            </a:r>
            <a:r>
              <a:rPr lang="es-MX" dirty="0" smtClean="0">
                <a:solidFill>
                  <a:srgbClr val="FF0000"/>
                </a:solidFill>
                <a:latin typeface="Arial" panose="020B0604020202020204" pitchFamily="34" charset="0"/>
              </a:rPr>
              <a:t>laringe</a:t>
            </a:r>
            <a:r>
              <a:rPr lang="es-MX" dirty="0">
                <a:solidFill>
                  <a:srgbClr val="202122"/>
                </a:solidFill>
                <a:latin typeface="Arial" panose="020B0604020202020204" pitchFamily="34" charset="0"/>
              </a:rPr>
              <a:t> respectivamente, y por ella pasan tanto el aire como los alimentos, por lo que forma parte del </a:t>
            </a:r>
            <a:r>
              <a:rPr lang="es-MX" dirty="0" smtClean="0">
                <a:solidFill>
                  <a:srgbClr val="FF0000"/>
                </a:solidFill>
                <a:latin typeface="Arial" panose="020B0604020202020204" pitchFamily="34" charset="0"/>
              </a:rPr>
              <a:t>aparato</a:t>
            </a:r>
            <a:r>
              <a:rPr lang="es-MX" dirty="0" smtClean="0">
                <a:solidFill>
                  <a:srgbClr val="202122"/>
                </a:solidFill>
                <a:latin typeface="Arial" panose="020B0604020202020204" pitchFamily="34" charset="0"/>
              </a:rPr>
              <a:t> </a:t>
            </a:r>
            <a:r>
              <a:rPr lang="es-MX" dirty="0" smtClean="0">
                <a:solidFill>
                  <a:srgbClr val="FF0000"/>
                </a:solidFill>
                <a:latin typeface="Arial" panose="020B0604020202020204" pitchFamily="34" charset="0"/>
              </a:rPr>
              <a:t>digestivo</a:t>
            </a:r>
            <a:r>
              <a:rPr lang="es-MX" dirty="0">
                <a:solidFill>
                  <a:srgbClr val="202122"/>
                </a:solidFill>
                <a:latin typeface="Arial" panose="020B0604020202020204" pitchFamily="34" charset="0"/>
              </a:rPr>
              <a:t> así como del </a:t>
            </a:r>
            <a:r>
              <a:rPr lang="es-MX" dirty="0" smtClean="0">
                <a:solidFill>
                  <a:srgbClr val="FF0000"/>
                </a:solidFill>
                <a:latin typeface="Arial" panose="020B0604020202020204" pitchFamily="34" charset="0"/>
              </a:rPr>
              <a:t>respiratorio</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Ambas vías quedan separadas por la </a:t>
            </a:r>
            <a:r>
              <a:rPr lang="es-MX" dirty="0" smtClean="0">
                <a:solidFill>
                  <a:srgbClr val="FF0000"/>
                </a:solidFill>
                <a:latin typeface="Arial" panose="020B0604020202020204" pitchFamily="34" charset="0"/>
              </a:rPr>
              <a:t>epiglotis</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que actúa como una válvula. En el ser humano la faringe mide unos trece centímetros, extendida desde la base externa del cráneo hasta la sexta o séptima </a:t>
            </a:r>
            <a:r>
              <a:rPr lang="es-MX" dirty="0" smtClean="0">
                <a:solidFill>
                  <a:srgbClr val="FF0000"/>
                </a:solidFill>
                <a:latin typeface="Arial" panose="020B0604020202020204" pitchFamily="34" charset="0"/>
              </a:rPr>
              <a:t>vértebra</a:t>
            </a:r>
            <a:r>
              <a:rPr lang="es-MX" dirty="0">
                <a:solidFill>
                  <a:srgbClr val="202122"/>
                </a:solidFill>
                <a:latin typeface="Arial" panose="020B0604020202020204" pitchFamily="34" charset="0"/>
              </a:rPr>
              <a:t> </a:t>
            </a:r>
            <a:r>
              <a:rPr lang="es-MX" dirty="0" smtClean="0">
                <a:solidFill>
                  <a:srgbClr val="FF0000"/>
                </a:solidFill>
                <a:latin typeface="Arial" panose="020B0604020202020204" pitchFamily="34" charset="0"/>
              </a:rPr>
              <a:t>cervical</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a la altura del borde caudal del </a:t>
            </a:r>
            <a:r>
              <a:rPr lang="es-MX" dirty="0" smtClean="0">
                <a:solidFill>
                  <a:srgbClr val="FF0000"/>
                </a:solidFill>
                <a:latin typeface="Arial" panose="020B0604020202020204" pitchFamily="34" charset="0"/>
              </a:rPr>
              <a:t>cartílago</a:t>
            </a:r>
            <a:r>
              <a:rPr lang="es-MX" dirty="0" smtClean="0">
                <a:solidFill>
                  <a:srgbClr val="202122"/>
                </a:solidFill>
                <a:latin typeface="Arial" panose="020B0604020202020204" pitchFamily="34" charset="0"/>
              </a:rPr>
              <a:t> </a:t>
            </a:r>
            <a:r>
              <a:rPr lang="es-MX" dirty="0" smtClean="0">
                <a:solidFill>
                  <a:srgbClr val="FF0000"/>
                </a:solidFill>
                <a:latin typeface="Arial" panose="020B0604020202020204" pitchFamily="34" charset="0"/>
              </a:rPr>
              <a:t>cricoides</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Está ubicada delante de la </a:t>
            </a:r>
            <a:r>
              <a:rPr lang="es-MX" dirty="0" smtClean="0">
                <a:solidFill>
                  <a:srgbClr val="FF0000"/>
                </a:solidFill>
                <a:latin typeface="Arial" panose="020B0604020202020204" pitchFamily="34" charset="0"/>
              </a:rPr>
              <a:t>columna</a:t>
            </a:r>
            <a:r>
              <a:rPr lang="es-MX" dirty="0" smtClean="0">
                <a:solidFill>
                  <a:srgbClr val="202122"/>
                </a:solidFill>
                <a:latin typeface="Arial" panose="020B0604020202020204" pitchFamily="34" charset="0"/>
              </a:rPr>
              <a:t> </a:t>
            </a:r>
            <a:r>
              <a:rPr lang="es-MX" dirty="0" smtClean="0">
                <a:solidFill>
                  <a:srgbClr val="FF0000"/>
                </a:solidFill>
                <a:latin typeface="Arial" panose="020B0604020202020204" pitchFamily="34" charset="0"/>
              </a:rPr>
              <a:t>vertebral</a:t>
            </a:r>
            <a:r>
              <a:rPr lang="es-MX" dirty="0" smtClean="0">
                <a:solidFill>
                  <a:srgbClr val="202122"/>
                </a:solidFill>
                <a:latin typeface="Arial" panose="020B0604020202020204" pitchFamily="34" charset="0"/>
              </a:rPr>
              <a:t>.</a:t>
            </a:r>
            <a:endParaRPr lang="en-US" dirty="0"/>
          </a:p>
        </p:txBody>
      </p:sp>
    </p:spTree>
    <p:extLst>
      <p:ext uri="{BB962C8B-B14F-4D97-AF65-F5344CB8AC3E}">
        <p14:creationId xmlns:p14="http://schemas.microsoft.com/office/powerpoint/2010/main" val="4045680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arynx (PS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844876"/>
            <a:ext cx="6093531" cy="601312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8150578" y="1185333"/>
            <a:ext cx="3962400" cy="1477328"/>
          </a:xfrm>
          <a:prstGeom prst="rect">
            <a:avLst/>
          </a:prstGeom>
        </p:spPr>
        <p:txBody>
          <a:bodyPr wrap="square">
            <a:spAutoFit/>
          </a:bodyPr>
          <a:lstStyle/>
          <a:p>
            <a:r>
              <a:rPr lang="en-US" dirty="0" smtClean="0">
                <a:solidFill>
                  <a:srgbClr val="000000"/>
                </a:solidFill>
                <a:latin typeface="Arial" panose="020B0604020202020204" pitchFamily="34" charset="0"/>
              </a:rPr>
              <a:t>Corte </a:t>
            </a:r>
            <a:r>
              <a:rPr lang="en-US" dirty="0">
                <a:solidFill>
                  <a:srgbClr val="000000"/>
                </a:solidFill>
                <a:latin typeface="Arial" panose="020B0604020202020204" pitchFamily="34" charset="0"/>
              </a:rPr>
              <a:t>sagital del cuello: </a:t>
            </a:r>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1</a:t>
            </a:r>
            <a:r>
              <a:rPr lang="en-US" dirty="0">
                <a:solidFill>
                  <a:srgbClr val="000000"/>
                </a:solidFill>
                <a:latin typeface="Arial" panose="020B0604020202020204" pitchFamily="34" charset="0"/>
              </a:rPr>
              <a:t>. Faringe. </a:t>
            </a:r>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2</a:t>
            </a:r>
            <a:r>
              <a:rPr lang="en-US" dirty="0">
                <a:solidFill>
                  <a:srgbClr val="000000"/>
                </a:solidFill>
                <a:latin typeface="Arial" panose="020B0604020202020204" pitchFamily="34" charset="0"/>
              </a:rPr>
              <a:t>. </a:t>
            </a:r>
            <a:r>
              <a:rPr lang="en-US" dirty="0" smtClean="0">
                <a:solidFill>
                  <a:srgbClr val="000000"/>
                </a:solidFill>
                <a:latin typeface="Arial" panose="020B0604020202020204" pitchFamily="34" charset="0"/>
              </a:rPr>
              <a:t>Epiglotis</a:t>
            </a:r>
          </a:p>
          <a:p>
            <a:r>
              <a:rPr lang="en-US" dirty="0" smtClean="0">
                <a:solidFill>
                  <a:srgbClr val="000000"/>
                </a:solidFill>
                <a:latin typeface="Arial" panose="020B0604020202020204" pitchFamily="34" charset="0"/>
              </a:rPr>
              <a:t>3</a:t>
            </a:r>
            <a:r>
              <a:rPr lang="en-US" dirty="0">
                <a:solidFill>
                  <a:srgbClr val="000000"/>
                </a:solidFill>
                <a:latin typeface="Arial" panose="020B0604020202020204" pitchFamily="34" charset="0"/>
              </a:rPr>
              <a:t>. </a:t>
            </a:r>
            <a:r>
              <a:rPr lang="en-US" dirty="0" smtClean="0">
                <a:solidFill>
                  <a:srgbClr val="000000"/>
                </a:solidFill>
                <a:latin typeface="Arial" panose="020B0604020202020204" pitchFamily="34" charset="0"/>
              </a:rPr>
              <a:t>Laringe</a:t>
            </a:r>
          </a:p>
          <a:p>
            <a:r>
              <a:rPr lang="en-US" dirty="0" smtClean="0">
                <a:solidFill>
                  <a:srgbClr val="000000"/>
                </a:solidFill>
                <a:latin typeface="Arial" panose="020B0604020202020204" pitchFamily="34" charset="0"/>
              </a:rPr>
              <a:t>4</a:t>
            </a:r>
            <a:r>
              <a:rPr lang="en-US" dirty="0">
                <a:solidFill>
                  <a:srgbClr val="000000"/>
                </a:solidFill>
                <a:latin typeface="Arial" panose="020B0604020202020204" pitchFamily="34" charset="0"/>
              </a:rPr>
              <a:t>. </a:t>
            </a:r>
            <a:r>
              <a:rPr lang="en-US" dirty="0" smtClean="0">
                <a:solidFill>
                  <a:srgbClr val="000000"/>
                </a:solidFill>
                <a:latin typeface="Arial" panose="020B0604020202020204" pitchFamily="34" charset="0"/>
              </a:rPr>
              <a:t>Esófago</a:t>
            </a:r>
            <a:endParaRPr lang="en-US" dirty="0"/>
          </a:p>
        </p:txBody>
      </p:sp>
    </p:spTree>
    <p:extLst>
      <p:ext uri="{BB962C8B-B14F-4D97-AF65-F5344CB8AC3E}">
        <p14:creationId xmlns:p14="http://schemas.microsoft.com/office/powerpoint/2010/main" val="3061752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75970" y="207623"/>
            <a:ext cx="1095172" cy="369332"/>
          </a:xfrm>
          <a:prstGeom prst="rect">
            <a:avLst/>
          </a:prstGeom>
        </p:spPr>
        <p:txBody>
          <a:bodyPr wrap="none">
            <a:spAutoFit/>
          </a:bodyPr>
          <a:lstStyle/>
          <a:p>
            <a:r>
              <a:rPr lang="en-US" b="1" u="sng" dirty="0">
                <a:solidFill>
                  <a:srgbClr val="000000"/>
                </a:solidFill>
                <a:latin typeface="Arial" panose="020B0604020202020204" pitchFamily="34" charset="0"/>
              </a:rPr>
              <a:t>Esófago</a:t>
            </a:r>
            <a:endParaRPr lang="en-US" b="1" i="0" u="sng" dirty="0">
              <a:solidFill>
                <a:srgbClr val="000000"/>
              </a:solidFill>
              <a:effectLst/>
              <a:latin typeface="Arial" panose="020B0604020202020204" pitchFamily="34" charset="0"/>
            </a:endParaRPr>
          </a:p>
        </p:txBody>
      </p:sp>
      <p:sp>
        <p:nvSpPr>
          <p:cNvPr id="3" name="Rectángulo 2"/>
          <p:cNvSpPr/>
          <p:nvPr/>
        </p:nvSpPr>
        <p:spPr>
          <a:xfrm>
            <a:off x="383821" y="575733"/>
            <a:ext cx="11638845" cy="2031325"/>
          </a:xfrm>
          <a:prstGeom prst="rect">
            <a:avLst/>
          </a:prstGeom>
        </p:spPr>
        <p:txBody>
          <a:bodyPr wrap="square">
            <a:spAutoFit/>
          </a:bodyPr>
          <a:lstStyle/>
          <a:p>
            <a:r>
              <a:rPr lang="es-MX" dirty="0">
                <a:solidFill>
                  <a:srgbClr val="202122"/>
                </a:solidFill>
                <a:latin typeface="Arial" panose="020B0604020202020204" pitchFamily="34" charset="0"/>
              </a:rPr>
              <a:t>El esófago es un conducto que se extiende desde la faringe hasta el estómago. De los incisivos al </a:t>
            </a:r>
            <a:r>
              <a:rPr lang="es-MX" dirty="0" smtClean="0">
                <a:solidFill>
                  <a:srgbClr val="202122"/>
                </a:solidFill>
                <a:latin typeface="Arial" panose="020B0604020202020204" pitchFamily="34" charset="0"/>
              </a:rPr>
              <a:t>cardias</a:t>
            </a:r>
            <a:r>
              <a:rPr lang="es-MX" dirty="0">
                <a:solidFill>
                  <a:srgbClr val="202122"/>
                </a:solidFill>
                <a:latin typeface="Arial" panose="020B0604020202020204" pitchFamily="34" charset="0"/>
              </a:rPr>
              <a:t> (porción donde el esófago se continúa con el estómago) hay unos 40 cm (centímetros). El </a:t>
            </a:r>
            <a:r>
              <a:rPr lang="es-MX" dirty="0" smtClean="0">
                <a:solidFill>
                  <a:srgbClr val="FF0000"/>
                </a:solidFill>
                <a:latin typeface="Arial" panose="020B0604020202020204" pitchFamily="34" charset="0"/>
              </a:rPr>
              <a:t>esófago</a:t>
            </a:r>
            <a:r>
              <a:rPr lang="es-MX" dirty="0">
                <a:solidFill>
                  <a:srgbClr val="202122"/>
                </a:solidFill>
                <a:latin typeface="Arial" panose="020B0604020202020204" pitchFamily="34" charset="0"/>
              </a:rPr>
              <a:t> empieza en el cuello, atraviesa todo el </a:t>
            </a:r>
            <a:r>
              <a:rPr lang="es-MX" dirty="0" smtClean="0">
                <a:solidFill>
                  <a:srgbClr val="FF0000"/>
                </a:solidFill>
                <a:latin typeface="Arial" panose="020B0604020202020204" pitchFamily="34" charset="0"/>
              </a:rPr>
              <a:t>tórax</a:t>
            </a:r>
            <a:r>
              <a:rPr lang="es-MX" dirty="0">
                <a:solidFill>
                  <a:srgbClr val="202122"/>
                </a:solidFill>
                <a:latin typeface="Arial" panose="020B0604020202020204" pitchFamily="34" charset="0"/>
              </a:rPr>
              <a:t> y pasa al </a:t>
            </a:r>
            <a:r>
              <a:rPr lang="es-MX" dirty="0" smtClean="0">
                <a:solidFill>
                  <a:srgbClr val="202122"/>
                </a:solidFill>
                <a:latin typeface="Arial" panose="020B0604020202020204" pitchFamily="34" charset="0"/>
              </a:rPr>
              <a:t>abdomen</a:t>
            </a:r>
            <a:r>
              <a:rPr lang="es-MX" dirty="0">
                <a:solidFill>
                  <a:srgbClr val="202122"/>
                </a:solidFill>
                <a:latin typeface="Arial" panose="020B0604020202020204" pitchFamily="34" charset="0"/>
              </a:rPr>
              <a:t> a través del orificio esofágico del </a:t>
            </a:r>
            <a:r>
              <a:rPr lang="es-MX" dirty="0" smtClean="0">
                <a:solidFill>
                  <a:srgbClr val="202122"/>
                </a:solidFill>
                <a:latin typeface="Arial" panose="020B0604020202020204" pitchFamily="34" charset="0"/>
              </a:rPr>
              <a:t>diafragma. </a:t>
            </a:r>
            <a:r>
              <a:rPr lang="es-MX" dirty="0">
                <a:solidFill>
                  <a:srgbClr val="202122"/>
                </a:solidFill>
                <a:latin typeface="Arial" panose="020B0604020202020204" pitchFamily="34" charset="0"/>
              </a:rPr>
              <a:t>Habitualmente es una cavidad virtual (sus paredes se encuentran unidas y solo se abren cuando pasa </a:t>
            </a:r>
            <a:r>
              <a:rPr lang="es-MX" dirty="0" smtClean="0">
                <a:solidFill>
                  <a:srgbClr val="202122"/>
                </a:solidFill>
                <a:latin typeface="Arial" panose="020B0604020202020204" pitchFamily="34" charset="0"/>
              </a:rPr>
              <a:t>el bolo alimenticio). </a:t>
            </a:r>
            <a:r>
              <a:rPr lang="es-MX" dirty="0">
                <a:solidFill>
                  <a:srgbClr val="202122"/>
                </a:solidFill>
                <a:latin typeface="Arial" panose="020B0604020202020204" pitchFamily="34" charset="0"/>
              </a:rPr>
              <a:t>El esófago alcanza a medir 25 cm y tiene una estructura formada por dos capas de músculos, que permiten la contracción y relajación en sentido descendente del esófago, estas ondas reciben el nombre de movimientos peristálticos y son las que provocan el avance del alimento hacia el estómago.</a:t>
            </a:r>
            <a:endParaRPr lang="en-US" dirty="0"/>
          </a:p>
        </p:txBody>
      </p:sp>
      <p:sp>
        <p:nvSpPr>
          <p:cNvPr id="4" name="Rectángulo 3"/>
          <p:cNvSpPr/>
          <p:nvPr/>
        </p:nvSpPr>
        <p:spPr>
          <a:xfrm>
            <a:off x="4425244" y="2607733"/>
            <a:ext cx="2320934" cy="369332"/>
          </a:xfrm>
          <a:prstGeom prst="rect">
            <a:avLst/>
          </a:prstGeom>
        </p:spPr>
        <p:txBody>
          <a:bodyPr wrap="square">
            <a:spAutoFit/>
          </a:bodyPr>
          <a:lstStyle/>
          <a:p>
            <a:r>
              <a:rPr lang="en-US" b="1" u="sng" dirty="0">
                <a:solidFill>
                  <a:srgbClr val="000000"/>
                </a:solidFill>
                <a:latin typeface="Arial" panose="020B0604020202020204" pitchFamily="34" charset="0"/>
              </a:rPr>
              <a:t>Estómago</a:t>
            </a:r>
            <a:endParaRPr lang="en-US" b="1" i="0" u="sng" dirty="0">
              <a:solidFill>
                <a:srgbClr val="000000"/>
              </a:solidFill>
              <a:effectLst/>
              <a:latin typeface="Arial" panose="020B0604020202020204" pitchFamily="34" charset="0"/>
            </a:endParaRPr>
          </a:p>
        </p:txBody>
      </p:sp>
      <p:sp>
        <p:nvSpPr>
          <p:cNvPr id="5" name="Rectángulo 4"/>
          <p:cNvSpPr/>
          <p:nvPr/>
        </p:nvSpPr>
        <p:spPr>
          <a:xfrm>
            <a:off x="338667" y="2951329"/>
            <a:ext cx="11717866" cy="1754326"/>
          </a:xfrm>
          <a:prstGeom prst="rect">
            <a:avLst/>
          </a:prstGeom>
        </p:spPr>
        <p:txBody>
          <a:bodyPr wrap="square">
            <a:spAutoFit/>
          </a:bodyPr>
          <a:lstStyle/>
          <a:p>
            <a:r>
              <a:rPr lang="es-MX" dirty="0">
                <a:solidFill>
                  <a:srgbClr val="202122"/>
                </a:solidFill>
                <a:latin typeface="Arial" panose="020B0604020202020204" pitchFamily="34" charset="0"/>
              </a:rPr>
              <a:t>El estómago es un órgano en el que se acumula comida. Varía de forma según el estado de repleción (cantidad de contenido alimenticio presente en la cavidad gástrica) en que se halla, habitualmente tiene forma de «J». Consta de varias partes que son: fundus, cuerpo, antro y </a:t>
            </a:r>
            <a:r>
              <a:rPr lang="es-MX" dirty="0" smtClean="0">
                <a:solidFill>
                  <a:srgbClr val="202122"/>
                </a:solidFill>
                <a:latin typeface="Arial" panose="020B0604020202020204" pitchFamily="34" charset="0"/>
              </a:rPr>
              <a:t>píloro. </a:t>
            </a:r>
            <a:r>
              <a:rPr lang="es-MX" dirty="0">
                <a:solidFill>
                  <a:srgbClr val="202122"/>
                </a:solidFill>
                <a:latin typeface="Arial" panose="020B0604020202020204" pitchFamily="34" charset="0"/>
              </a:rPr>
              <a:t>Su borde menos extenso se denomina curvatura menor y la otra, curvatura mayor. El </a:t>
            </a:r>
            <a:r>
              <a:rPr lang="es-MX" u="sng" dirty="0">
                <a:solidFill>
                  <a:srgbClr val="202122"/>
                </a:solidFill>
                <a:latin typeface="Arial" panose="020B0604020202020204" pitchFamily="34" charset="0"/>
              </a:rPr>
              <a:t>cardias </a:t>
            </a:r>
            <a:r>
              <a:rPr lang="es-MX" dirty="0">
                <a:solidFill>
                  <a:srgbClr val="202122"/>
                </a:solidFill>
                <a:latin typeface="Arial" panose="020B0604020202020204" pitchFamily="34" charset="0"/>
              </a:rPr>
              <a:t>es el límite entre el </a:t>
            </a:r>
            <a:r>
              <a:rPr lang="es-MX" u="sng" dirty="0">
                <a:solidFill>
                  <a:srgbClr val="202122"/>
                </a:solidFill>
                <a:latin typeface="Arial" panose="020B0604020202020204" pitchFamily="34" charset="0"/>
              </a:rPr>
              <a:t>esófago</a:t>
            </a:r>
            <a:r>
              <a:rPr lang="es-MX" dirty="0">
                <a:solidFill>
                  <a:srgbClr val="202122"/>
                </a:solidFill>
                <a:latin typeface="Arial" panose="020B0604020202020204" pitchFamily="34" charset="0"/>
              </a:rPr>
              <a:t> y el </a:t>
            </a:r>
            <a:r>
              <a:rPr lang="es-MX" u="sng" dirty="0">
                <a:solidFill>
                  <a:srgbClr val="202122"/>
                </a:solidFill>
                <a:latin typeface="Arial" panose="020B0604020202020204" pitchFamily="34" charset="0"/>
              </a:rPr>
              <a:t>estómago</a:t>
            </a:r>
            <a:r>
              <a:rPr lang="es-MX" dirty="0">
                <a:solidFill>
                  <a:srgbClr val="202122"/>
                </a:solidFill>
                <a:latin typeface="Arial" panose="020B0604020202020204" pitchFamily="34" charset="0"/>
              </a:rPr>
              <a:t> y el </a:t>
            </a:r>
            <a:r>
              <a:rPr lang="es-MX" dirty="0" smtClean="0">
                <a:solidFill>
                  <a:srgbClr val="202122"/>
                </a:solidFill>
                <a:latin typeface="Arial" panose="020B0604020202020204" pitchFamily="34" charset="0"/>
              </a:rPr>
              <a:t>píloro</a:t>
            </a:r>
            <a:r>
              <a:rPr lang="es-MX" dirty="0">
                <a:solidFill>
                  <a:srgbClr val="202122"/>
                </a:solidFill>
                <a:latin typeface="Arial" panose="020B0604020202020204" pitchFamily="34" charset="0"/>
              </a:rPr>
              <a:t> es el límite entre el estómago y el intestino delgado. En un individuo de tamaño medio mide aproximadamente 25 cm (centímetros) del cardias al píloro y el </a:t>
            </a:r>
            <a:r>
              <a:rPr lang="es-MX" dirty="0" smtClean="0">
                <a:solidFill>
                  <a:srgbClr val="202122"/>
                </a:solidFill>
                <a:latin typeface="Arial" panose="020B0604020202020204" pitchFamily="34" charset="0"/>
              </a:rPr>
              <a:t>diámetro</a:t>
            </a:r>
            <a:r>
              <a:rPr lang="es-MX" dirty="0">
                <a:solidFill>
                  <a:srgbClr val="202122"/>
                </a:solidFill>
                <a:latin typeface="Arial" panose="020B0604020202020204" pitchFamily="34" charset="0"/>
              </a:rPr>
              <a:t> transverso es de 12 cm</a:t>
            </a:r>
            <a:endParaRPr lang="en-US" dirty="0"/>
          </a:p>
        </p:txBody>
      </p:sp>
      <p:sp>
        <p:nvSpPr>
          <p:cNvPr id="6" name="Rectángulo 5"/>
          <p:cNvSpPr/>
          <p:nvPr/>
        </p:nvSpPr>
        <p:spPr>
          <a:xfrm>
            <a:off x="372533" y="4679371"/>
            <a:ext cx="11604978" cy="1477328"/>
          </a:xfrm>
          <a:prstGeom prst="rect">
            <a:avLst/>
          </a:prstGeom>
        </p:spPr>
        <p:txBody>
          <a:bodyPr wrap="square">
            <a:spAutoFit/>
          </a:bodyPr>
          <a:lstStyle/>
          <a:p>
            <a:r>
              <a:rPr lang="es-MX" dirty="0">
                <a:solidFill>
                  <a:srgbClr val="202122"/>
                </a:solidFill>
                <a:latin typeface="Arial" panose="020B0604020202020204" pitchFamily="34" charset="0"/>
              </a:rPr>
              <a:t>En su interior encontramos principalmente dos tipos de </a:t>
            </a:r>
            <a:r>
              <a:rPr lang="es-MX" dirty="0" smtClean="0">
                <a:solidFill>
                  <a:srgbClr val="202122"/>
                </a:solidFill>
                <a:latin typeface="Arial" panose="020B0604020202020204" pitchFamily="34" charset="0"/>
              </a:rPr>
              <a:t>células:</a:t>
            </a:r>
            <a:endParaRPr lang="es-MX" dirty="0">
              <a:solidFill>
                <a:srgbClr val="202122"/>
              </a:solidFill>
              <a:latin typeface="Arial" panose="020B0604020202020204" pitchFamily="34" charset="0"/>
            </a:endParaRPr>
          </a:p>
          <a:p>
            <a:pPr>
              <a:buFont typeface="Arial" panose="020B0604020202020204" pitchFamily="34" charset="0"/>
              <a:buChar char="•"/>
            </a:pPr>
            <a:r>
              <a:rPr lang="es-MX" dirty="0">
                <a:solidFill>
                  <a:srgbClr val="202122"/>
                </a:solidFill>
                <a:latin typeface="Arial" panose="020B0604020202020204" pitchFamily="34" charset="0"/>
              </a:rPr>
              <a:t>Células </a:t>
            </a:r>
            <a:r>
              <a:rPr lang="es-MX" u="sng" dirty="0">
                <a:solidFill>
                  <a:srgbClr val="202122"/>
                </a:solidFill>
                <a:latin typeface="Arial" panose="020B0604020202020204" pitchFamily="34" charset="0"/>
              </a:rPr>
              <a:t>parietales</a:t>
            </a:r>
            <a:r>
              <a:rPr lang="es-MX" dirty="0">
                <a:solidFill>
                  <a:srgbClr val="202122"/>
                </a:solidFill>
                <a:latin typeface="Arial" panose="020B0604020202020204" pitchFamily="34" charset="0"/>
              </a:rPr>
              <a:t> que secretan el </a:t>
            </a:r>
            <a:r>
              <a:rPr lang="es-MX" u="sng" dirty="0" smtClean="0">
                <a:solidFill>
                  <a:srgbClr val="202122"/>
                </a:solidFill>
                <a:latin typeface="Arial" panose="020B0604020202020204" pitchFamily="34" charset="0"/>
              </a:rPr>
              <a:t>ácido clorhídrico</a:t>
            </a:r>
            <a:r>
              <a:rPr lang="es-MX" dirty="0">
                <a:solidFill>
                  <a:srgbClr val="202122"/>
                </a:solidFill>
                <a:latin typeface="Arial" panose="020B0604020202020204" pitchFamily="34" charset="0"/>
              </a:rPr>
              <a:t> (HCl) y el factor intrínseco, una </a:t>
            </a:r>
            <a:r>
              <a:rPr lang="es-MX" u="sng" dirty="0" smtClean="0">
                <a:solidFill>
                  <a:srgbClr val="202122"/>
                </a:solidFill>
                <a:latin typeface="Arial" panose="020B0604020202020204" pitchFamily="34" charset="0"/>
              </a:rPr>
              <a:t>glucoproteína</a:t>
            </a:r>
            <a:r>
              <a:rPr lang="es-MX" dirty="0">
                <a:solidFill>
                  <a:srgbClr val="202122"/>
                </a:solidFill>
                <a:latin typeface="Arial" panose="020B0604020202020204" pitchFamily="34" charset="0"/>
              </a:rPr>
              <a:t> necesaria para la absorción de la </a:t>
            </a:r>
            <a:r>
              <a:rPr lang="es-MX" u="sng" dirty="0" smtClean="0">
                <a:solidFill>
                  <a:srgbClr val="202122"/>
                </a:solidFill>
                <a:latin typeface="Arial" panose="020B0604020202020204" pitchFamily="34" charset="0"/>
              </a:rPr>
              <a:t>vitamina</a:t>
            </a:r>
            <a:r>
              <a:rPr lang="es-MX" u="sng" dirty="0" smtClean="0">
                <a:solidFill>
                  <a:srgbClr val="0645AD"/>
                </a:solidFill>
                <a:latin typeface="Arial" panose="020B0604020202020204" pitchFamily="34" charset="0"/>
                <a:hlinkClick r:id="rId2"/>
              </a:rPr>
              <a:t> </a:t>
            </a:r>
            <a:r>
              <a:rPr lang="es-MX" u="sng" dirty="0">
                <a:solidFill>
                  <a:srgbClr val="0645AD"/>
                </a:solidFill>
                <a:latin typeface="Arial" panose="020B0604020202020204" pitchFamily="34" charset="0"/>
                <a:hlinkClick r:id="rId2"/>
              </a:rPr>
              <a:t>B</a:t>
            </a:r>
            <a:r>
              <a:rPr lang="es-MX" u="sng" baseline="-25000" dirty="0">
                <a:solidFill>
                  <a:srgbClr val="0645AD"/>
                </a:solidFill>
                <a:latin typeface="Arial" panose="020B0604020202020204" pitchFamily="34" charset="0"/>
                <a:hlinkClick r:id="rId2"/>
              </a:rPr>
              <a:t>12</a:t>
            </a:r>
            <a:r>
              <a:rPr lang="es-MX" dirty="0">
                <a:solidFill>
                  <a:srgbClr val="202122"/>
                </a:solidFill>
                <a:latin typeface="Arial" panose="020B0604020202020204" pitchFamily="34" charset="0"/>
              </a:rPr>
              <a:t> en el intestino delgado.</a:t>
            </a:r>
          </a:p>
          <a:p>
            <a:pPr>
              <a:buFont typeface="Arial" panose="020B0604020202020204" pitchFamily="34" charset="0"/>
              <a:buChar char="•"/>
            </a:pPr>
            <a:r>
              <a:rPr lang="es-MX" dirty="0">
                <a:solidFill>
                  <a:srgbClr val="202122"/>
                </a:solidFill>
                <a:latin typeface="Arial" panose="020B0604020202020204" pitchFamily="34" charset="0"/>
              </a:rPr>
              <a:t>Células </a:t>
            </a:r>
            <a:r>
              <a:rPr lang="es-MX" u="sng" dirty="0">
                <a:solidFill>
                  <a:srgbClr val="202122"/>
                </a:solidFill>
                <a:latin typeface="Arial" panose="020B0604020202020204" pitchFamily="34" charset="0"/>
              </a:rPr>
              <a:t>principales u oxínticas </a:t>
            </a:r>
            <a:r>
              <a:rPr lang="es-MX" dirty="0">
                <a:solidFill>
                  <a:srgbClr val="202122"/>
                </a:solidFill>
                <a:latin typeface="Arial" panose="020B0604020202020204" pitchFamily="34" charset="0"/>
              </a:rPr>
              <a:t>que secretan </a:t>
            </a:r>
            <a:r>
              <a:rPr lang="es-MX" u="sng" dirty="0" smtClean="0">
                <a:solidFill>
                  <a:srgbClr val="202122"/>
                </a:solidFill>
                <a:latin typeface="Arial" panose="020B0604020202020204" pitchFamily="34" charset="0"/>
              </a:rPr>
              <a:t>pepsinógeno</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precursor </a:t>
            </a:r>
            <a:r>
              <a:rPr lang="es-MX" u="sng" dirty="0" smtClean="0">
                <a:solidFill>
                  <a:srgbClr val="202122"/>
                </a:solidFill>
                <a:latin typeface="Arial" panose="020B0604020202020204" pitchFamily="34" charset="0"/>
              </a:rPr>
              <a:t>enzimático</a:t>
            </a:r>
            <a:r>
              <a:rPr lang="es-MX" dirty="0">
                <a:solidFill>
                  <a:srgbClr val="202122"/>
                </a:solidFill>
                <a:latin typeface="Arial" panose="020B0604020202020204" pitchFamily="34" charset="0"/>
              </a:rPr>
              <a:t> que se activa con el HCl formando pepsina.</a:t>
            </a:r>
            <a:endParaRPr lang="es-MX"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712021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398" y="681213"/>
            <a:ext cx="7620000"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262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6756" y="110911"/>
            <a:ext cx="12045244" cy="3139321"/>
          </a:xfrm>
          <a:prstGeom prst="rect">
            <a:avLst/>
          </a:prstGeom>
        </p:spPr>
        <p:txBody>
          <a:bodyPr wrap="square">
            <a:spAutoFit/>
          </a:bodyPr>
          <a:lstStyle/>
          <a:p>
            <a:r>
              <a:rPr lang="es-MX" dirty="0">
                <a:solidFill>
                  <a:srgbClr val="202122"/>
                </a:solidFill>
                <a:latin typeface="Arial" panose="020B0604020202020204" pitchFamily="34" charset="0"/>
              </a:rPr>
              <a:t>La secreción de jugo gástrico está regulada tanto por el </a:t>
            </a:r>
            <a:r>
              <a:rPr lang="es-MX" dirty="0">
                <a:solidFill>
                  <a:srgbClr val="0645AD"/>
                </a:solidFill>
                <a:latin typeface="Arial" panose="020B0604020202020204" pitchFamily="34" charset="0"/>
                <a:hlinkClick r:id="rId2" tooltip="Sistema nervioso"/>
              </a:rPr>
              <a:t>sistema nervioso</a:t>
            </a:r>
            <a:r>
              <a:rPr lang="es-MX" dirty="0">
                <a:solidFill>
                  <a:srgbClr val="202122"/>
                </a:solidFill>
                <a:latin typeface="Arial" panose="020B0604020202020204" pitchFamily="34" charset="0"/>
              </a:rPr>
              <a:t> como por el </a:t>
            </a:r>
            <a:r>
              <a:rPr lang="es-MX" dirty="0">
                <a:solidFill>
                  <a:srgbClr val="0645AD"/>
                </a:solidFill>
                <a:latin typeface="Arial" panose="020B0604020202020204" pitchFamily="34" charset="0"/>
                <a:hlinkClick r:id="rId3" tooltip="Sistema endocrino"/>
              </a:rPr>
              <a:t>sistema endocrino</a:t>
            </a:r>
            <a:r>
              <a:rPr lang="es-MX" dirty="0">
                <a:solidFill>
                  <a:srgbClr val="202122"/>
                </a:solidFill>
                <a:latin typeface="Arial" panose="020B0604020202020204" pitchFamily="34" charset="0"/>
              </a:rPr>
              <a:t>, proceso en el que actúan varias sustancias: </a:t>
            </a:r>
            <a:r>
              <a:rPr lang="es-MX" dirty="0">
                <a:solidFill>
                  <a:srgbClr val="0645AD"/>
                </a:solidFill>
                <a:latin typeface="Arial" panose="020B0604020202020204" pitchFamily="34" charset="0"/>
                <a:hlinkClick r:id="rId4" tooltip="Gastrina"/>
              </a:rPr>
              <a:t>gastrina</a:t>
            </a:r>
            <a:r>
              <a:rPr lang="es-MX" dirty="0">
                <a:solidFill>
                  <a:srgbClr val="202122"/>
                </a:solidFill>
                <a:latin typeface="Arial" panose="020B0604020202020204" pitchFamily="34" charset="0"/>
              </a:rPr>
              <a:t>, </a:t>
            </a:r>
            <a:r>
              <a:rPr lang="es-MX" dirty="0">
                <a:solidFill>
                  <a:srgbClr val="0645AD"/>
                </a:solidFill>
                <a:latin typeface="Arial" panose="020B0604020202020204" pitchFamily="34" charset="0"/>
                <a:hlinkClick r:id="rId5" tooltip="Colecistoquinina"/>
              </a:rPr>
              <a:t>colecistoquinina</a:t>
            </a:r>
            <a:r>
              <a:rPr lang="es-MX" dirty="0">
                <a:solidFill>
                  <a:srgbClr val="202122"/>
                </a:solidFill>
                <a:latin typeface="Arial" panose="020B0604020202020204" pitchFamily="34" charset="0"/>
              </a:rPr>
              <a:t>, </a:t>
            </a:r>
            <a:r>
              <a:rPr lang="es-MX" dirty="0">
                <a:solidFill>
                  <a:srgbClr val="0645AD"/>
                </a:solidFill>
                <a:latin typeface="Arial" panose="020B0604020202020204" pitchFamily="34" charset="0"/>
                <a:hlinkClick r:id="rId6" tooltip="Secretina"/>
              </a:rPr>
              <a:t>secretina</a:t>
            </a:r>
            <a:r>
              <a:rPr lang="es-MX" dirty="0">
                <a:solidFill>
                  <a:srgbClr val="202122"/>
                </a:solidFill>
                <a:latin typeface="Arial" panose="020B0604020202020204" pitchFamily="34" charset="0"/>
              </a:rPr>
              <a:t> y </a:t>
            </a:r>
            <a:r>
              <a:rPr lang="es-MX" dirty="0">
                <a:solidFill>
                  <a:srgbClr val="0645AD"/>
                </a:solidFill>
                <a:latin typeface="Arial" panose="020B0604020202020204" pitchFamily="34" charset="0"/>
                <a:hlinkClick r:id="rId7" tooltip="Polipéptido inhibidor gástrico"/>
              </a:rPr>
              <a:t>péptido inhibidor gástrico</a:t>
            </a:r>
            <a:r>
              <a:rPr lang="es-MX" dirty="0">
                <a:solidFill>
                  <a:srgbClr val="202122"/>
                </a:solidFill>
                <a:latin typeface="Arial" panose="020B0604020202020204" pitchFamily="34" charset="0"/>
              </a:rPr>
              <a:t>. Cuando la comida llega al estómago, actúa sobre ella el ácido clorhídrico. El ácido clorhídrico degrada las proteínas de los alimentos y activa la pepsina que es una enzima que actúa también sobre las proteínas. En el estómago se secreta también una enzima lipasa que interviene en la degradación de las grasas, pero su papel es muy escaso. Los alimentos mezclados con los jugos gástricos y el moco producido por las células secretoras del estómago forman una sustancia semilíquida que se denomina </a:t>
            </a:r>
            <a:r>
              <a:rPr lang="es-MX" dirty="0">
                <a:solidFill>
                  <a:srgbClr val="0645AD"/>
                </a:solidFill>
                <a:latin typeface="Arial" panose="020B0604020202020204" pitchFamily="34" charset="0"/>
                <a:hlinkClick r:id="rId8" tooltip="Quimo"/>
              </a:rPr>
              <a:t>quimo</a:t>
            </a:r>
            <a:r>
              <a:rPr lang="es-MX" dirty="0">
                <a:solidFill>
                  <a:srgbClr val="202122"/>
                </a:solidFill>
                <a:latin typeface="Arial" panose="020B0604020202020204" pitchFamily="34" charset="0"/>
              </a:rPr>
              <a:t>, la cual avanza hacia el intestino delgado para continuar el proceso de </a:t>
            </a:r>
            <a:r>
              <a:rPr lang="es-MX" dirty="0" smtClean="0">
                <a:solidFill>
                  <a:srgbClr val="202122"/>
                </a:solidFill>
                <a:latin typeface="Arial" panose="020B0604020202020204" pitchFamily="34" charset="0"/>
              </a:rPr>
              <a:t>digestión.</a:t>
            </a:r>
            <a:endParaRPr lang="es-MX" dirty="0">
              <a:solidFill>
                <a:srgbClr val="202122"/>
              </a:solidFill>
              <a:latin typeface="Arial" panose="020B0604020202020204" pitchFamily="34" charset="0"/>
            </a:endParaRPr>
          </a:p>
          <a:p>
            <a:r>
              <a:rPr lang="es-MX" dirty="0"/>
              <a:t/>
            </a:r>
            <a:br>
              <a:rPr lang="es-MX" dirty="0"/>
            </a:br>
            <a:r>
              <a:rPr lang="es-MX" dirty="0" smtClean="0"/>
              <a:t>                                                                                   </a:t>
            </a:r>
            <a:r>
              <a:rPr lang="en-US" b="1" u="sng" dirty="0" smtClean="0">
                <a:latin typeface="Arial" panose="020B0604020202020204" pitchFamily="34" charset="0"/>
                <a:cs typeface="Arial" panose="020B0604020202020204" pitchFamily="34" charset="0"/>
              </a:rPr>
              <a:t>Páncreas</a:t>
            </a:r>
            <a:endParaRPr lang="en-US" b="1" u="sng" dirty="0">
              <a:latin typeface="Arial" panose="020B0604020202020204" pitchFamily="34" charset="0"/>
              <a:cs typeface="Arial" panose="020B0604020202020204" pitchFamily="34" charset="0"/>
            </a:endParaRPr>
          </a:p>
          <a:p>
            <a:endParaRPr lang="en-US" dirty="0"/>
          </a:p>
        </p:txBody>
      </p:sp>
      <p:sp>
        <p:nvSpPr>
          <p:cNvPr id="3" name="Rectángulo 2"/>
          <p:cNvSpPr/>
          <p:nvPr/>
        </p:nvSpPr>
        <p:spPr>
          <a:xfrm>
            <a:off x="237067" y="2910049"/>
            <a:ext cx="11740444" cy="1200329"/>
          </a:xfrm>
          <a:prstGeom prst="rect">
            <a:avLst/>
          </a:prstGeom>
        </p:spPr>
        <p:txBody>
          <a:bodyPr wrap="square">
            <a:spAutoFit/>
          </a:bodyPr>
          <a:lstStyle/>
          <a:p>
            <a:r>
              <a:rPr lang="es-MX" dirty="0">
                <a:solidFill>
                  <a:srgbClr val="202122"/>
                </a:solidFill>
                <a:latin typeface="Arial" panose="020B0604020202020204" pitchFamily="34" charset="0"/>
              </a:rPr>
              <a:t>Es una </a:t>
            </a:r>
            <a:r>
              <a:rPr lang="es-MX" dirty="0">
                <a:solidFill>
                  <a:srgbClr val="0645AD"/>
                </a:solidFill>
                <a:latin typeface="Arial" panose="020B0604020202020204" pitchFamily="34" charset="0"/>
                <a:hlinkClick r:id="rId9" tooltip="Glándula"/>
              </a:rPr>
              <a:t>glándula</a:t>
            </a:r>
            <a:r>
              <a:rPr lang="es-MX" dirty="0">
                <a:solidFill>
                  <a:srgbClr val="202122"/>
                </a:solidFill>
                <a:latin typeface="Arial" panose="020B0604020202020204" pitchFamily="34" charset="0"/>
              </a:rPr>
              <a:t> íntimamente relacionada con el duodeno, produce </a:t>
            </a:r>
            <a:r>
              <a:rPr lang="es-MX" dirty="0">
                <a:solidFill>
                  <a:srgbClr val="0645AD"/>
                </a:solidFill>
                <a:latin typeface="Arial" panose="020B0604020202020204" pitchFamily="34" charset="0"/>
                <a:hlinkClick r:id="rId10" tooltip="Jugo pancreático"/>
              </a:rPr>
              <a:t>jugo pancreático</a:t>
            </a:r>
            <a:r>
              <a:rPr lang="es-MX" dirty="0">
                <a:solidFill>
                  <a:srgbClr val="202122"/>
                </a:solidFill>
                <a:latin typeface="Arial" panose="020B0604020202020204" pitchFamily="34" charset="0"/>
              </a:rPr>
              <a:t> que se vierte al intestino a través del conducto pancreático, sus secreciones son de gran importancia en la digestión de los alimentos.</a:t>
            </a:r>
            <a:r>
              <a:rPr lang="es-MX" dirty="0"/>
              <a:t/>
            </a:r>
            <a:br>
              <a:rPr lang="es-MX" dirty="0"/>
            </a:br>
            <a:r>
              <a:rPr lang="es-MX" dirty="0">
                <a:solidFill>
                  <a:srgbClr val="202122"/>
                </a:solidFill>
                <a:latin typeface="Arial" panose="020B0604020202020204" pitchFamily="34" charset="0"/>
              </a:rPr>
              <a:t>El páncreas segrega también </a:t>
            </a:r>
            <a:r>
              <a:rPr lang="es-MX" dirty="0">
                <a:solidFill>
                  <a:srgbClr val="0645AD"/>
                </a:solidFill>
                <a:latin typeface="Arial" panose="020B0604020202020204" pitchFamily="34" charset="0"/>
                <a:hlinkClick r:id="rId11" tooltip="Hormona"/>
              </a:rPr>
              <a:t>hormonas</a:t>
            </a:r>
            <a:r>
              <a:rPr lang="es-MX" dirty="0">
                <a:solidFill>
                  <a:srgbClr val="202122"/>
                </a:solidFill>
                <a:latin typeface="Arial" panose="020B0604020202020204" pitchFamily="34" charset="0"/>
              </a:rPr>
              <a:t> como la </a:t>
            </a:r>
            <a:r>
              <a:rPr lang="es-MX" dirty="0">
                <a:solidFill>
                  <a:srgbClr val="0645AD"/>
                </a:solidFill>
                <a:latin typeface="Arial" panose="020B0604020202020204" pitchFamily="34" charset="0"/>
                <a:hlinkClick r:id="rId12" tooltip="Insulina"/>
              </a:rPr>
              <a:t>insulina</a:t>
            </a:r>
            <a:r>
              <a:rPr lang="es-MX" dirty="0">
                <a:solidFill>
                  <a:srgbClr val="202122"/>
                </a:solidFill>
                <a:latin typeface="Arial" panose="020B0604020202020204" pitchFamily="34" charset="0"/>
              </a:rPr>
              <a:t> que pasan directamente a sangre y ayudan a controlar el metabolismo de la </a:t>
            </a:r>
            <a:r>
              <a:rPr lang="es-MX" dirty="0">
                <a:solidFill>
                  <a:srgbClr val="0645AD"/>
                </a:solidFill>
                <a:latin typeface="Arial" panose="020B0604020202020204" pitchFamily="34" charset="0"/>
                <a:hlinkClick r:id="rId13" tooltip="Glucosa"/>
              </a:rPr>
              <a:t>glucosa</a:t>
            </a:r>
            <a:r>
              <a:rPr lang="es-MX" dirty="0">
                <a:solidFill>
                  <a:srgbClr val="202122"/>
                </a:solidFill>
                <a:latin typeface="Arial" panose="020B0604020202020204" pitchFamily="34" charset="0"/>
              </a:rPr>
              <a:t>.</a:t>
            </a:r>
            <a:endParaRPr lang="en-US" dirty="0"/>
          </a:p>
        </p:txBody>
      </p:sp>
      <p:sp>
        <p:nvSpPr>
          <p:cNvPr id="4" name="Rectángulo 3"/>
          <p:cNvSpPr/>
          <p:nvPr/>
        </p:nvSpPr>
        <p:spPr>
          <a:xfrm>
            <a:off x="248354" y="4028997"/>
            <a:ext cx="11616267" cy="2308324"/>
          </a:xfrm>
          <a:prstGeom prst="rect">
            <a:avLst/>
          </a:prstGeom>
        </p:spPr>
        <p:txBody>
          <a:bodyPr wrap="square">
            <a:spAutoFit/>
          </a:bodyPr>
          <a:lstStyle/>
          <a:p>
            <a:r>
              <a:rPr lang="es-MX" dirty="0">
                <a:solidFill>
                  <a:srgbClr val="202122"/>
                </a:solidFill>
                <a:latin typeface="Arial" panose="020B0604020202020204" pitchFamily="34" charset="0"/>
              </a:rPr>
              <a:t>El </a:t>
            </a:r>
            <a:r>
              <a:rPr lang="es-MX" b="1" dirty="0">
                <a:solidFill>
                  <a:srgbClr val="202122"/>
                </a:solidFill>
                <a:latin typeface="Arial" panose="020B0604020202020204" pitchFamily="34" charset="0"/>
              </a:rPr>
              <a:t>jugo pancreático</a:t>
            </a:r>
            <a:r>
              <a:rPr lang="es-MX" dirty="0">
                <a:solidFill>
                  <a:srgbClr val="202122"/>
                </a:solidFill>
                <a:latin typeface="Arial" panose="020B0604020202020204" pitchFamily="34" charset="0"/>
              </a:rPr>
              <a:t> es la </a:t>
            </a:r>
            <a:r>
              <a:rPr lang="es-MX" dirty="0">
                <a:solidFill>
                  <a:srgbClr val="0645AD"/>
                </a:solidFill>
                <a:latin typeface="Arial" panose="020B0604020202020204" pitchFamily="34" charset="0"/>
                <a:hlinkClick r:id="rId14" tooltip="Secreción"/>
              </a:rPr>
              <a:t>secreción</a:t>
            </a:r>
            <a:r>
              <a:rPr lang="es-MX" dirty="0">
                <a:solidFill>
                  <a:srgbClr val="202122"/>
                </a:solidFill>
                <a:latin typeface="Arial" panose="020B0604020202020204" pitchFamily="34" charset="0"/>
              </a:rPr>
              <a:t> exocrina del </a:t>
            </a:r>
            <a:r>
              <a:rPr lang="es-MX" dirty="0">
                <a:solidFill>
                  <a:srgbClr val="0645AD"/>
                </a:solidFill>
                <a:latin typeface="Arial" panose="020B0604020202020204" pitchFamily="34" charset="0"/>
                <a:hlinkClick r:id="rId15" tooltip="Páncreas"/>
              </a:rPr>
              <a:t>páncreas</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producida por los </a:t>
            </a:r>
            <a:r>
              <a:rPr lang="es-MX" dirty="0" err="1">
                <a:solidFill>
                  <a:srgbClr val="0645AD"/>
                </a:solidFill>
                <a:latin typeface="Arial" panose="020B0604020202020204" pitchFamily="34" charset="0"/>
                <a:hlinkClick r:id="rId16" tooltip="Acino"/>
              </a:rPr>
              <a:t>acinos</a:t>
            </a:r>
            <a:r>
              <a:rPr lang="es-MX" dirty="0">
                <a:solidFill>
                  <a:srgbClr val="202122"/>
                </a:solidFill>
                <a:latin typeface="Arial" panose="020B0604020202020204" pitchFamily="34" charset="0"/>
              </a:rPr>
              <a:t> pancreáticos y vertida por medio del </a:t>
            </a:r>
            <a:r>
              <a:rPr lang="es-MX" dirty="0">
                <a:solidFill>
                  <a:srgbClr val="0645AD"/>
                </a:solidFill>
                <a:latin typeface="Arial" panose="020B0604020202020204" pitchFamily="34" charset="0"/>
                <a:hlinkClick r:id="rId17" tooltip="Conducto pancreático"/>
              </a:rPr>
              <a:t>conducto pancreático</a:t>
            </a:r>
            <a:r>
              <a:rPr lang="es-MX" dirty="0">
                <a:solidFill>
                  <a:srgbClr val="202122"/>
                </a:solidFill>
                <a:latin typeface="Arial" panose="020B0604020202020204" pitchFamily="34" charset="0"/>
              </a:rPr>
              <a:t> principal junto con el </a:t>
            </a:r>
            <a:r>
              <a:rPr lang="es-MX" dirty="0">
                <a:solidFill>
                  <a:srgbClr val="0645AD"/>
                </a:solidFill>
                <a:latin typeface="Arial" panose="020B0604020202020204" pitchFamily="34" charset="0"/>
                <a:hlinkClick r:id="rId18" tooltip="Colédoco"/>
              </a:rPr>
              <a:t>colédoco</a:t>
            </a:r>
            <a:r>
              <a:rPr lang="es-MX" dirty="0">
                <a:solidFill>
                  <a:srgbClr val="202122"/>
                </a:solidFill>
                <a:latin typeface="Arial" panose="020B0604020202020204" pitchFamily="34" charset="0"/>
              </a:rPr>
              <a:t> en la segunda porción del </a:t>
            </a:r>
            <a:r>
              <a:rPr lang="es-MX" dirty="0">
                <a:solidFill>
                  <a:srgbClr val="0645AD"/>
                </a:solidFill>
                <a:latin typeface="Arial" panose="020B0604020202020204" pitchFamily="34" charset="0"/>
                <a:hlinkClick r:id="rId19" tooltip="Duodeno"/>
              </a:rPr>
              <a:t>duodeno</a:t>
            </a:r>
            <a:r>
              <a:rPr lang="es-MX" dirty="0">
                <a:solidFill>
                  <a:srgbClr val="202122"/>
                </a:solidFill>
                <a:latin typeface="Arial" panose="020B0604020202020204" pitchFamily="34" charset="0"/>
              </a:rPr>
              <a:t> a través de la </a:t>
            </a:r>
            <a:r>
              <a:rPr lang="es-MX" dirty="0">
                <a:solidFill>
                  <a:srgbClr val="0645AD"/>
                </a:solidFill>
                <a:latin typeface="Arial" panose="020B0604020202020204" pitchFamily="34" charset="0"/>
                <a:hlinkClick r:id="rId20" tooltip="Ampolla de Vater"/>
              </a:rPr>
              <a:t>ampolla de </a:t>
            </a:r>
            <a:r>
              <a:rPr lang="es-MX" dirty="0" err="1">
                <a:solidFill>
                  <a:srgbClr val="0645AD"/>
                </a:solidFill>
                <a:latin typeface="Arial" panose="020B0604020202020204" pitchFamily="34" charset="0"/>
                <a:hlinkClick r:id="rId20" tooltip="Ampolla de Vater"/>
              </a:rPr>
              <a:t>Vater</a:t>
            </a:r>
            <a:r>
              <a:rPr lang="es-MX" dirty="0">
                <a:solidFill>
                  <a:srgbClr val="202122"/>
                </a:solidFill>
                <a:latin typeface="Arial" panose="020B0604020202020204" pitchFamily="34" charset="0"/>
              </a:rPr>
              <a:t>. Este interviene en la </a:t>
            </a:r>
            <a:r>
              <a:rPr lang="es-MX" dirty="0">
                <a:solidFill>
                  <a:srgbClr val="0645AD"/>
                </a:solidFill>
                <a:latin typeface="Arial" panose="020B0604020202020204" pitchFamily="34" charset="0"/>
                <a:hlinkClick r:id="rId21" tooltip="Digestión"/>
              </a:rPr>
              <a:t>digestión</a:t>
            </a:r>
            <a:r>
              <a:rPr lang="es-MX" dirty="0">
                <a:solidFill>
                  <a:srgbClr val="202122"/>
                </a:solidFill>
                <a:latin typeface="Arial" panose="020B0604020202020204" pitchFamily="34" charset="0"/>
              </a:rPr>
              <a:t> de todos los principios inmediatos (</a:t>
            </a:r>
            <a:r>
              <a:rPr lang="es-MX" dirty="0">
                <a:solidFill>
                  <a:srgbClr val="0645AD"/>
                </a:solidFill>
                <a:latin typeface="Arial" panose="020B0604020202020204" pitchFamily="34" charset="0"/>
                <a:hlinkClick r:id="rId22" tooltip="Carbohidratos"/>
              </a:rPr>
              <a:t>carbohidratos</a:t>
            </a:r>
            <a:r>
              <a:rPr lang="es-MX" dirty="0">
                <a:solidFill>
                  <a:srgbClr val="202122"/>
                </a:solidFill>
                <a:latin typeface="Arial" panose="020B0604020202020204" pitchFamily="34" charset="0"/>
              </a:rPr>
              <a:t>, </a:t>
            </a:r>
            <a:r>
              <a:rPr lang="es-MX" dirty="0">
                <a:solidFill>
                  <a:srgbClr val="0645AD"/>
                </a:solidFill>
                <a:latin typeface="Arial" panose="020B0604020202020204" pitchFamily="34" charset="0"/>
                <a:hlinkClick r:id="rId23" tooltip="Lípidos"/>
              </a:rPr>
              <a:t>lípidos</a:t>
            </a:r>
            <a:r>
              <a:rPr lang="es-MX" dirty="0">
                <a:solidFill>
                  <a:srgbClr val="202122"/>
                </a:solidFill>
                <a:latin typeface="Arial" panose="020B0604020202020204" pitchFamily="34" charset="0"/>
              </a:rPr>
              <a:t>, </a:t>
            </a:r>
            <a:r>
              <a:rPr lang="es-MX" dirty="0">
                <a:solidFill>
                  <a:srgbClr val="0645AD"/>
                </a:solidFill>
                <a:latin typeface="Arial" panose="020B0604020202020204" pitchFamily="34" charset="0"/>
                <a:hlinkClick r:id="rId24" tooltip="Proteínas"/>
              </a:rPr>
              <a:t>proteínas</a:t>
            </a:r>
            <a:r>
              <a:rPr lang="es-MX" dirty="0">
                <a:solidFill>
                  <a:srgbClr val="202122"/>
                </a:solidFill>
                <a:latin typeface="Arial" panose="020B0604020202020204" pitchFamily="34" charset="0"/>
              </a:rPr>
              <a:t> y </a:t>
            </a:r>
            <a:r>
              <a:rPr lang="es-MX" dirty="0">
                <a:solidFill>
                  <a:srgbClr val="0645AD"/>
                </a:solidFill>
                <a:latin typeface="Arial" panose="020B0604020202020204" pitchFamily="34" charset="0"/>
                <a:hlinkClick r:id="rId25" tooltip="Ácidos nucleicos"/>
              </a:rPr>
              <a:t>ácidos nucleicos</a:t>
            </a:r>
            <a:r>
              <a:rPr lang="es-MX" dirty="0">
                <a:solidFill>
                  <a:srgbClr val="202122"/>
                </a:solidFill>
                <a:latin typeface="Arial" panose="020B0604020202020204" pitchFamily="34" charset="0"/>
              </a:rPr>
              <a:t>).</a:t>
            </a:r>
          </a:p>
          <a:p>
            <a:r>
              <a:rPr lang="es-MX" dirty="0">
                <a:solidFill>
                  <a:srgbClr val="202122"/>
                </a:solidFill>
                <a:latin typeface="Arial" panose="020B0604020202020204" pitchFamily="34" charset="0"/>
              </a:rPr>
              <a:t>Está integrado por un componente acuoso vertido por la acción de la </a:t>
            </a:r>
            <a:r>
              <a:rPr lang="es-MX" dirty="0">
                <a:solidFill>
                  <a:srgbClr val="0645AD"/>
                </a:solidFill>
                <a:latin typeface="Arial" panose="020B0604020202020204" pitchFamily="34" charset="0"/>
                <a:hlinkClick r:id="rId6" tooltip="Secretina"/>
              </a:rPr>
              <a:t>secretina</a:t>
            </a:r>
            <a:r>
              <a:rPr lang="es-MX" dirty="0">
                <a:solidFill>
                  <a:srgbClr val="202122"/>
                </a:solidFill>
                <a:latin typeface="Arial" panose="020B0604020202020204" pitchFamily="34" charset="0"/>
              </a:rPr>
              <a:t> y un componente </a:t>
            </a:r>
            <a:r>
              <a:rPr lang="es-MX" dirty="0">
                <a:solidFill>
                  <a:srgbClr val="0645AD"/>
                </a:solidFill>
                <a:latin typeface="Arial" panose="020B0604020202020204" pitchFamily="34" charset="0"/>
                <a:hlinkClick r:id="rId26" tooltip="Enzima"/>
              </a:rPr>
              <a:t>enzimático</a:t>
            </a:r>
            <a:r>
              <a:rPr lang="es-MX" dirty="0">
                <a:solidFill>
                  <a:srgbClr val="202122"/>
                </a:solidFill>
                <a:latin typeface="Arial" panose="020B0604020202020204" pitchFamily="34" charset="0"/>
              </a:rPr>
              <a:t> que es vertido en forma inactiva, gracias a la acción de la </a:t>
            </a:r>
            <a:r>
              <a:rPr lang="es-MX" dirty="0">
                <a:solidFill>
                  <a:srgbClr val="0645AD"/>
                </a:solidFill>
                <a:latin typeface="Arial" panose="020B0604020202020204" pitchFamily="34" charset="0"/>
                <a:hlinkClick r:id="rId5" tooltip="Colecistoquinina"/>
              </a:rPr>
              <a:t>colecistoquinina</a:t>
            </a:r>
            <a:r>
              <a:rPr lang="es-MX" dirty="0">
                <a:solidFill>
                  <a:srgbClr val="202122"/>
                </a:solidFill>
                <a:latin typeface="Arial" panose="020B0604020202020204" pitchFamily="34" charset="0"/>
              </a:rPr>
              <a:t>, en respuesta a la presencia de </a:t>
            </a:r>
            <a:r>
              <a:rPr lang="es-MX" dirty="0">
                <a:solidFill>
                  <a:srgbClr val="0645AD"/>
                </a:solidFill>
                <a:latin typeface="Arial" panose="020B0604020202020204" pitchFamily="34" charset="0"/>
                <a:hlinkClick r:id="rId27" tooltip="Ácido"/>
              </a:rPr>
              <a:t>acidez</a:t>
            </a:r>
            <a:r>
              <a:rPr lang="es-MX" dirty="0">
                <a:solidFill>
                  <a:srgbClr val="202122"/>
                </a:solidFill>
                <a:latin typeface="Arial" panose="020B0604020202020204" pitchFamily="34" charset="0"/>
              </a:rPr>
              <a:t> y presencia del </a:t>
            </a:r>
            <a:r>
              <a:rPr lang="es-MX" dirty="0">
                <a:solidFill>
                  <a:srgbClr val="0645AD"/>
                </a:solidFill>
                <a:latin typeface="Arial" panose="020B0604020202020204" pitchFamily="34" charset="0"/>
                <a:hlinkClick r:id="rId8" tooltip="Quimo"/>
              </a:rPr>
              <a:t>quimo</a:t>
            </a:r>
            <a:r>
              <a:rPr lang="es-MX" dirty="0">
                <a:solidFill>
                  <a:srgbClr val="202122"/>
                </a:solidFill>
                <a:latin typeface="Arial" panose="020B0604020202020204" pitchFamily="34" charset="0"/>
              </a:rPr>
              <a:t> duodenal. Aunque este último componente no se puede controlar, se puede variar su composición</a:t>
            </a:r>
            <a:endParaRPr lang="es-MX"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58861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331" y="1058333"/>
            <a:ext cx="7620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304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03023" y="-45156"/>
            <a:ext cx="966931" cy="369332"/>
          </a:xfrm>
          <a:prstGeom prst="rect">
            <a:avLst/>
          </a:prstGeom>
        </p:spPr>
        <p:txBody>
          <a:bodyPr wrap="none">
            <a:spAutoFit/>
          </a:bodyPr>
          <a:lstStyle/>
          <a:p>
            <a:r>
              <a:rPr lang="en-US" b="1" u="sng" dirty="0">
                <a:solidFill>
                  <a:srgbClr val="000000"/>
                </a:solidFill>
                <a:latin typeface="Arial" panose="020B0604020202020204" pitchFamily="34" charset="0"/>
              </a:rPr>
              <a:t>Hígado</a:t>
            </a:r>
            <a:endParaRPr lang="en-US" b="1" i="0" u="sng" dirty="0">
              <a:solidFill>
                <a:srgbClr val="000000"/>
              </a:solidFill>
              <a:effectLst/>
              <a:latin typeface="Arial" panose="020B0604020202020204" pitchFamily="34" charset="0"/>
            </a:endParaRPr>
          </a:p>
        </p:txBody>
      </p:sp>
      <p:sp>
        <p:nvSpPr>
          <p:cNvPr id="3" name="Rectángulo 2"/>
          <p:cNvSpPr/>
          <p:nvPr/>
        </p:nvSpPr>
        <p:spPr>
          <a:xfrm>
            <a:off x="361244" y="406401"/>
            <a:ext cx="11571112" cy="2308324"/>
          </a:xfrm>
          <a:prstGeom prst="rect">
            <a:avLst/>
          </a:prstGeom>
        </p:spPr>
        <p:txBody>
          <a:bodyPr wrap="square">
            <a:spAutoFit/>
          </a:bodyPr>
          <a:lstStyle/>
          <a:p>
            <a:r>
              <a:rPr lang="es-MX" dirty="0">
                <a:solidFill>
                  <a:srgbClr val="202122"/>
                </a:solidFill>
                <a:latin typeface="Arial" panose="020B0604020202020204" pitchFamily="34" charset="0"/>
              </a:rPr>
              <a:t>El hígado es la mayor </a:t>
            </a:r>
            <a:r>
              <a:rPr lang="es-MX" dirty="0">
                <a:solidFill>
                  <a:srgbClr val="0645AD"/>
                </a:solidFill>
                <a:latin typeface="Arial" panose="020B0604020202020204" pitchFamily="34" charset="0"/>
                <a:hlinkClick r:id="rId2" tooltip="Víscera"/>
              </a:rPr>
              <a:t>víscera</a:t>
            </a:r>
            <a:r>
              <a:rPr lang="es-MX" dirty="0">
                <a:solidFill>
                  <a:srgbClr val="202122"/>
                </a:solidFill>
                <a:latin typeface="Arial" panose="020B0604020202020204" pitchFamily="34" charset="0"/>
              </a:rPr>
              <a:t> del cuerpo. Pesa 1,5 kg (kilogramos). Consta de cuatro lóbulos, derecho, izquierdo, cuadrado y caudado; los cuales a su vez se dividen en </a:t>
            </a:r>
            <a:r>
              <a:rPr lang="es-MX" dirty="0" smtClean="0">
                <a:solidFill>
                  <a:srgbClr val="202122"/>
                </a:solidFill>
                <a:latin typeface="Arial" panose="020B0604020202020204" pitchFamily="34" charset="0"/>
              </a:rPr>
              <a:t>segmentos, los cuales son 8. La unidad funcional del hígado es el Hepatocito (célula hepática)</a:t>
            </a:r>
            <a:endParaRPr lang="es-MX" dirty="0">
              <a:solidFill>
                <a:srgbClr val="202122"/>
              </a:solidFill>
              <a:latin typeface="Arial" panose="020B0604020202020204" pitchFamily="34" charset="0"/>
            </a:endParaRPr>
          </a:p>
          <a:p>
            <a:r>
              <a:rPr lang="es-MX" dirty="0">
                <a:solidFill>
                  <a:srgbClr val="202122"/>
                </a:solidFill>
                <a:latin typeface="Arial" panose="020B0604020202020204" pitchFamily="34" charset="0"/>
              </a:rPr>
              <a:t>Las </a:t>
            </a:r>
            <a:r>
              <a:rPr lang="es-MX" dirty="0">
                <a:solidFill>
                  <a:srgbClr val="0645AD"/>
                </a:solidFill>
                <a:latin typeface="Arial" panose="020B0604020202020204" pitchFamily="34" charset="0"/>
                <a:hlinkClick r:id="rId3" tooltip="Vía biliar"/>
              </a:rPr>
              <a:t>vías biliares</a:t>
            </a:r>
            <a:r>
              <a:rPr lang="es-MX" dirty="0">
                <a:solidFill>
                  <a:srgbClr val="202122"/>
                </a:solidFill>
                <a:latin typeface="Arial" panose="020B0604020202020204" pitchFamily="34" charset="0"/>
              </a:rPr>
              <a:t> son las vías excretoras del hígado, por ellas la </a:t>
            </a:r>
            <a:r>
              <a:rPr lang="es-MX" dirty="0">
                <a:solidFill>
                  <a:srgbClr val="0645AD"/>
                </a:solidFill>
                <a:latin typeface="Arial" panose="020B0604020202020204" pitchFamily="34" charset="0"/>
                <a:hlinkClick r:id="rId4" tooltip="Bilis"/>
              </a:rPr>
              <a:t>bilis</a:t>
            </a:r>
            <a:r>
              <a:rPr lang="es-MX" dirty="0">
                <a:solidFill>
                  <a:srgbClr val="202122"/>
                </a:solidFill>
                <a:latin typeface="Arial" panose="020B0604020202020204" pitchFamily="34" charset="0"/>
              </a:rPr>
              <a:t> es conducida al duodeno. Normalmente los conductos hepáticos derecho e izquierdo confluyen entre sí formando el conducto hepático común. El </a:t>
            </a:r>
            <a:r>
              <a:rPr lang="es-MX" dirty="0">
                <a:solidFill>
                  <a:srgbClr val="0645AD"/>
                </a:solidFill>
                <a:latin typeface="Arial" panose="020B0604020202020204" pitchFamily="34" charset="0"/>
                <a:hlinkClick r:id="rId5" tooltip="Conducto hepático común"/>
              </a:rPr>
              <a:t>conducto hepático común</a:t>
            </a:r>
            <a:r>
              <a:rPr lang="es-MX" dirty="0">
                <a:solidFill>
                  <a:srgbClr val="202122"/>
                </a:solidFill>
                <a:latin typeface="Arial" panose="020B0604020202020204" pitchFamily="34" charset="0"/>
              </a:rPr>
              <a:t>, recibe un conducto más fino, el </a:t>
            </a:r>
            <a:r>
              <a:rPr lang="es-MX" dirty="0">
                <a:solidFill>
                  <a:srgbClr val="0645AD"/>
                </a:solidFill>
                <a:latin typeface="Arial" panose="020B0604020202020204" pitchFamily="34" charset="0"/>
                <a:hlinkClick r:id="rId6" tooltip="Conducto cístico"/>
              </a:rPr>
              <a:t>conducto cístico</a:t>
            </a:r>
            <a:r>
              <a:rPr lang="es-MX" dirty="0">
                <a:solidFill>
                  <a:srgbClr val="202122"/>
                </a:solidFill>
                <a:latin typeface="Arial" panose="020B0604020202020204" pitchFamily="34" charset="0"/>
              </a:rPr>
              <a:t>, que proviene de la </a:t>
            </a:r>
            <a:r>
              <a:rPr lang="es-MX" dirty="0">
                <a:solidFill>
                  <a:srgbClr val="0645AD"/>
                </a:solidFill>
                <a:latin typeface="Arial" panose="020B0604020202020204" pitchFamily="34" charset="0"/>
                <a:hlinkClick r:id="rId7" tooltip="Vesícula biliar"/>
              </a:rPr>
              <a:t>vesícula biliar</a:t>
            </a:r>
            <a:r>
              <a:rPr lang="es-MX" dirty="0">
                <a:solidFill>
                  <a:srgbClr val="202122"/>
                </a:solidFill>
                <a:latin typeface="Arial" panose="020B0604020202020204" pitchFamily="34" charset="0"/>
              </a:rPr>
              <a:t>. De la reunión de los conductos císticos y el hepático común se forma el </a:t>
            </a:r>
            <a:r>
              <a:rPr lang="es-MX" dirty="0">
                <a:solidFill>
                  <a:srgbClr val="0645AD"/>
                </a:solidFill>
                <a:latin typeface="Arial" panose="020B0604020202020204" pitchFamily="34" charset="0"/>
                <a:hlinkClick r:id="rId8" tooltip="Conducto colédoco"/>
              </a:rPr>
              <a:t>colédoco</a:t>
            </a:r>
            <a:r>
              <a:rPr lang="es-MX" dirty="0">
                <a:solidFill>
                  <a:srgbClr val="202122"/>
                </a:solidFill>
                <a:latin typeface="Arial" panose="020B0604020202020204" pitchFamily="34" charset="0"/>
              </a:rPr>
              <a:t> que desemboca en el duodeno junto con el conducto excretor del páncreas.</a:t>
            </a:r>
            <a:endParaRPr lang="es-MX" b="0" i="0" dirty="0">
              <a:solidFill>
                <a:srgbClr val="202122"/>
              </a:solidFill>
              <a:effectLst/>
              <a:latin typeface="Arial" panose="020B0604020202020204" pitchFamily="34" charset="0"/>
            </a:endParaRPr>
          </a:p>
        </p:txBody>
      </p:sp>
      <p:pic>
        <p:nvPicPr>
          <p:cNvPr id="1028" name="Picture 4" descr="Imat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5264" y="2362200"/>
            <a:ext cx="591502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1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áncer de hígado | C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710" y="1"/>
            <a:ext cx="7721601" cy="664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04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395111" y="225778"/>
            <a:ext cx="11480800" cy="2862322"/>
          </a:xfrm>
          <a:prstGeom prst="rect">
            <a:avLst/>
          </a:prstGeom>
        </p:spPr>
        <p:txBody>
          <a:bodyPr wrap="square">
            <a:spAutoFit/>
          </a:bodyPr>
          <a:lstStyle/>
          <a:p>
            <a:r>
              <a:rPr lang="es-MX" sz="2000" b="0" i="0" dirty="0" smtClean="0">
                <a:solidFill>
                  <a:srgbClr val="202122"/>
                </a:solidFill>
                <a:effectLst/>
                <a:latin typeface="Arial" panose="020B0604020202020204" pitchFamily="34" charset="0"/>
                <a:cs typeface="Arial" panose="020B0604020202020204" pitchFamily="34" charset="0"/>
              </a:rPr>
              <a:t>El </a:t>
            </a:r>
            <a:r>
              <a:rPr lang="es-MX" sz="2000" b="1" i="0" dirty="0" smtClean="0">
                <a:solidFill>
                  <a:srgbClr val="202122"/>
                </a:solidFill>
                <a:effectLst/>
                <a:latin typeface="Arial" panose="020B0604020202020204" pitchFamily="34" charset="0"/>
                <a:cs typeface="Arial" panose="020B0604020202020204" pitchFamily="34" charset="0"/>
              </a:rPr>
              <a:t>aparato digestivo</a:t>
            </a:r>
            <a:r>
              <a:rPr lang="es-MX" sz="2000" b="0" i="0" dirty="0" smtClean="0">
                <a:solidFill>
                  <a:srgbClr val="202122"/>
                </a:solidFill>
                <a:effectLst/>
                <a:latin typeface="Arial" panose="020B0604020202020204" pitchFamily="34" charset="0"/>
                <a:cs typeface="Arial" panose="020B0604020202020204" pitchFamily="34" charset="0"/>
              </a:rPr>
              <a:t> es el conjunto de</a:t>
            </a:r>
            <a:r>
              <a:rPr lang="es-MX" sz="2000" b="0" i="0" u="sng" dirty="0" smtClean="0">
                <a:solidFill>
                  <a:schemeClr val="bg2">
                    <a:lumMod val="10000"/>
                  </a:schemeClr>
                </a:solidFill>
                <a:effectLst/>
                <a:latin typeface="Arial" panose="020B0604020202020204" pitchFamily="34" charset="0"/>
                <a:cs typeface="Arial" panose="020B0604020202020204" pitchFamily="34" charset="0"/>
              </a:rPr>
              <a:t> </a:t>
            </a:r>
            <a:r>
              <a:rPr lang="es-MX" sz="2000" b="1" i="0" u="sng" dirty="0" smtClean="0">
                <a:solidFill>
                  <a:schemeClr val="bg2">
                    <a:lumMod val="10000"/>
                  </a:schemeClr>
                </a:solidFill>
                <a:effectLst/>
                <a:latin typeface="Arial" panose="020B0604020202020204" pitchFamily="34" charset="0"/>
                <a:cs typeface="Arial" panose="020B0604020202020204" pitchFamily="34" charset="0"/>
              </a:rPr>
              <a:t>órganos</a:t>
            </a:r>
            <a:r>
              <a:rPr lang="es-MX" sz="2000" b="0" i="0" dirty="0" smtClean="0">
                <a:solidFill>
                  <a:srgbClr val="202122"/>
                </a:solidFill>
                <a:effectLst/>
                <a:latin typeface="Arial" panose="020B0604020202020204" pitchFamily="34" charset="0"/>
                <a:cs typeface="Arial" panose="020B0604020202020204" pitchFamily="34" charset="0"/>
              </a:rPr>
              <a:t> encargados del proceso de la </a:t>
            </a:r>
            <a:r>
              <a:rPr lang="es-MX" sz="2000" b="1" i="0" u="sng" dirty="0" smtClean="0">
                <a:solidFill>
                  <a:schemeClr val="tx1">
                    <a:lumMod val="95000"/>
                    <a:lumOff val="5000"/>
                  </a:schemeClr>
                </a:solidFill>
                <a:effectLst/>
                <a:latin typeface="Arial" panose="020B0604020202020204" pitchFamily="34" charset="0"/>
                <a:cs typeface="Arial" panose="020B0604020202020204" pitchFamily="34" charset="0"/>
              </a:rPr>
              <a:t>digestión</a:t>
            </a:r>
            <a:r>
              <a:rPr lang="es-MX" sz="2000" b="1" i="0" dirty="0" smtClean="0">
                <a:solidFill>
                  <a:schemeClr val="tx1">
                    <a:lumMod val="95000"/>
                    <a:lumOff val="5000"/>
                  </a:schemeClr>
                </a:solidFill>
                <a:effectLst/>
                <a:latin typeface="Arial" panose="020B0604020202020204" pitchFamily="34" charset="0"/>
                <a:cs typeface="Arial" panose="020B0604020202020204" pitchFamily="34" charset="0"/>
              </a:rPr>
              <a:t>,</a:t>
            </a:r>
            <a:r>
              <a:rPr lang="es-MX" sz="2000" b="0" i="0" dirty="0" smtClean="0">
                <a:solidFill>
                  <a:srgbClr val="202122"/>
                </a:solidFill>
                <a:effectLst/>
                <a:latin typeface="Arial" panose="020B0604020202020204" pitchFamily="34" charset="0"/>
                <a:cs typeface="Arial" panose="020B0604020202020204" pitchFamily="34" charset="0"/>
              </a:rPr>
              <a:t> es decir, la transformación de los </a:t>
            </a:r>
            <a:r>
              <a:rPr lang="es-MX" sz="2000" b="0" i="0" u="sng" dirty="0" smtClean="0">
                <a:solidFill>
                  <a:schemeClr val="bg2">
                    <a:lumMod val="10000"/>
                  </a:schemeClr>
                </a:solidFill>
                <a:effectLst/>
                <a:latin typeface="Arial" panose="020B0604020202020204" pitchFamily="34" charset="0"/>
                <a:cs typeface="Arial" panose="020B0604020202020204" pitchFamily="34" charset="0"/>
              </a:rPr>
              <a:t>alimentos</a:t>
            </a:r>
            <a:r>
              <a:rPr lang="es-MX" sz="2000" b="0" i="0" dirty="0" smtClean="0">
                <a:solidFill>
                  <a:srgbClr val="202122"/>
                </a:solidFill>
                <a:effectLst/>
                <a:latin typeface="Arial" panose="020B0604020202020204" pitchFamily="34" charset="0"/>
                <a:cs typeface="Arial" panose="020B0604020202020204" pitchFamily="34" charset="0"/>
              </a:rPr>
              <a:t> para que puedan ser absorbidos y utilizados por las </a:t>
            </a:r>
            <a:r>
              <a:rPr lang="es-MX" sz="2000" b="1" i="0" u="sng" dirty="0" smtClean="0">
                <a:solidFill>
                  <a:schemeClr val="bg2">
                    <a:lumMod val="10000"/>
                  </a:schemeClr>
                </a:solidFill>
                <a:effectLst/>
                <a:latin typeface="Arial" panose="020B0604020202020204" pitchFamily="34" charset="0"/>
                <a:cs typeface="Arial" panose="020B0604020202020204" pitchFamily="34" charset="0"/>
              </a:rPr>
              <a:t>células</a:t>
            </a:r>
            <a:r>
              <a:rPr lang="es-MX" sz="2000" b="0" i="0" u="sng" dirty="0" smtClean="0">
                <a:solidFill>
                  <a:srgbClr val="202122"/>
                </a:solidFill>
                <a:effectLst/>
                <a:latin typeface="Arial" panose="020B0604020202020204" pitchFamily="34" charset="0"/>
                <a:cs typeface="Arial" panose="020B0604020202020204" pitchFamily="34" charset="0"/>
              </a:rPr>
              <a:t> </a:t>
            </a:r>
            <a:r>
              <a:rPr lang="es-MX" sz="2000" b="0" i="0" dirty="0" smtClean="0">
                <a:solidFill>
                  <a:srgbClr val="202122"/>
                </a:solidFill>
                <a:effectLst/>
                <a:latin typeface="Arial" panose="020B0604020202020204" pitchFamily="34" charset="0"/>
                <a:cs typeface="Arial" panose="020B0604020202020204" pitchFamily="34" charset="0"/>
              </a:rPr>
              <a:t>del organismo.​Las funciones que realiza son</a:t>
            </a:r>
            <a:r>
              <a:rPr lang="es-MX" sz="2000" b="1" i="0" dirty="0" smtClean="0">
                <a:solidFill>
                  <a:schemeClr val="bg2">
                    <a:lumMod val="10000"/>
                  </a:schemeClr>
                </a:solidFill>
                <a:effectLst/>
                <a:latin typeface="Arial" panose="020B0604020202020204" pitchFamily="34" charset="0"/>
                <a:cs typeface="Arial" panose="020B0604020202020204" pitchFamily="34" charset="0"/>
              </a:rPr>
              <a:t>:</a:t>
            </a:r>
            <a:r>
              <a:rPr lang="es-MX" sz="2000" b="1" i="0" u="sng" dirty="0" smtClean="0">
                <a:solidFill>
                  <a:schemeClr val="bg2">
                    <a:lumMod val="10000"/>
                  </a:schemeClr>
                </a:solidFill>
                <a:effectLst/>
                <a:latin typeface="Arial" panose="020B0604020202020204" pitchFamily="34" charset="0"/>
                <a:cs typeface="Arial" panose="020B0604020202020204" pitchFamily="34" charset="0"/>
              </a:rPr>
              <a:t> transporte de alimentos, secreción de jugos digestivos</a:t>
            </a:r>
            <a:r>
              <a:rPr lang="es-MX" sz="2000" b="0" i="0" dirty="0" smtClean="0">
                <a:solidFill>
                  <a:srgbClr val="202122"/>
                </a:solidFill>
                <a:effectLst/>
                <a:latin typeface="Arial" panose="020B0604020202020204" pitchFamily="34" charset="0"/>
                <a:cs typeface="Arial" panose="020B0604020202020204" pitchFamily="34" charset="0"/>
              </a:rPr>
              <a:t>, </a:t>
            </a:r>
            <a:r>
              <a:rPr lang="es-MX" sz="2000" b="1" i="0" u="sng" dirty="0" smtClean="0">
                <a:solidFill>
                  <a:schemeClr val="tx1">
                    <a:lumMod val="95000"/>
                    <a:lumOff val="5000"/>
                  </a:schemeClr>
                </a:solidFill>
                <a:effectLst/>
                <a:latin typeface="Arial" panose="020B0604020202020204" pitchFamily="34" charset="0"/>
                <a:cs typeface="Arial" panose="020B0604020202020204" pitchFamily="34" charset="0"/>
              </a:rPr>
              <a:t>absorción de nutrientes y excreción de desechos </a:t>
            </a:r>
            <a:r>
              <a:rPr lang="es-MX" sz="2000" b="0" i="0" dirty="0" smtClean="0">
                <a:solidFill>
                  <a:srgbClr val="202122"/>
                </a:solidFill>
                <a:effectLst/>
                <a:latin typeface="Arial" panose="020B0604020202020204" pitchFamily="34" charset="0"/>
                <a:cs typeface="Arial" panose="020B0604020202020204" pitchFamily="34" charset="0"/>
              </a:rPr>
              <a:t>mediante el proceso de </a:t>
            </a:r>
            <a:r>
              <a:rPr lang="es-MX" sz="2000" b="1" i="0" u="sng" dirty="0" smtClean="0">
                <a:solidFill>
                  <a:schemeClr val="tx1">
                    <a:lumMod val="95000"/>
                    <a:lumOff val="5000"/>
                  </a:schemeClr>
                </a:solidFill>
                <a:effectLst/>
                <a:latin typeface="Arial" panose="020B0604020202020204" pitchFamily="34" charset="0"/>
                <a:cs typeface="Arial" panose="020B0604020202020204" pitchFamily="34" charset="0"/>
              </a:rPr>
              <a:t>defecación.</a:t>
            </a:r>
            <a:r>
              <a:rPr lang="es-MX" sz="2000" b="0" i="0" u="sng" dirty="0" smtClean="0">
                <a:solidFill>
                  <a:srgbClr val="202122"/>
                </a:solidFill>
                <a:effectLst/>
                <a:latin typeface="Arial" panose="020B0604020202020204" pitchFamily="34" charset="0"/>
                <a:cs typeface="Arial" panose="020B0604020202020204" pitchFamily="34" charset="0"/>
              </a:rPr>
              <a:t> </a:t>
            </a:r>
            <a:r>
              <a:rPr lang="es-MX" sz="2000" b="0" i="0" dirty="0" smtClean="0">
                <a:solidFill>
                  <a:srgbClr val="202122"/>
                </a:solidFill>
                <a:effectLst/>
                <a:latin typeface="Arial" panose="020B0604020202020204" pitchFamily="34" charset="0"/>
                <a:cs typeface="Arial" panose="020B0604020202020204" pitchFamily="34" charset="0"/>
              </a:rPr>
              <a:t>El proceso de la digestión consiste en transformar los </a:t>
            </a:r>
            <a:r>
              <a:rPr lang="es-MX" sz="2000" b="0" i="0" u="none" strike="noStrike" dirty="0" smtClean="0">
                <a:solidFill>
                  <a:srgbClr val="0645AD"/>
                </a:solidFill>
                <a:effectLst/>
                <a:latin typeface="Arial" panose="020B0604020202020204" pitchFamily="34" charset="0"/>
                <a:cs typeface="Arial" panose="020B0604020202020204" pitchFamily="34" charset="0"/>
                <a:hlinkClick r:id="rId2" tooltip="Glúcido"/>
              </a:rPr>
              <a:t>glúcidos</a:t>
            </a:r>
            <a:r>
              <a:rPr lang="es-MX" sz="2000" b="0" i="0" dirty="0" smtClean="0">
                <a:solidFill>
                  <a:srgbClr val="202122"/>
                </a:solidFill>
                <a:effectLst/>
                <a:latin typeface="Arial" panose="020B0604020202020204" pitchFamily="34" charset="0"/>
                <a:cs typeface="Arial" panose="020B0604020202020204" pitchFamily="34" charset="0"/>
              </a:rPr>
              <a:t>, </a:t>
            </a:r>
            <a:r>
              <a:rPr lang="es-MX" sz="2000" b="0" i="0" u="sng" dirty="0" smtClean="0">
                <a:solidFill>
                  <a:srgbClr val="0645AD"/>
                </a:solidFill>
                <a:effectLst/>
                <a:latin typeface="Arial" panose="020B0604020202020204" pitchFamily="34" charset="0"/>
                <a:cs typeface="Arial" panose="020B0604020202020204" pitchFamily="34" charset="0"/>
                <a:hlinkClick r:id="rId3"/>
              </a:rPr>
              <a:t>lípidos</a:t>
            </a:r>
            <a:r>
              <a:rPr lang="es-MX" sz="2000" b="0" i="0" dirty="0" smtClean="0">
                <a:solidFill>
                  <a:srgbClr val="202122"/>
                </a:solidFill>
                <a:effectLst/>
                <a:latin typeface="Arial" panose="020B0604020202020204" pitchFamily="34" charset="0"/>
                <a:cs typeface="Arial" panose="020B0604020202020204" pitchFamily="34" charset="0"/>
              </a:rPr>
              <a:t> y </a:t>
            </a:r>
            <a:r>
              <a:rPr lang="es-MX" sz="2000" b="0" i="0" u="none" strike="noStrike" dirty="0" smtClean="0">
                <a:solidFill>
                  <a:srgbClr val="0645AD"/>
                </a:solidFill>
                <a:effectLst/>
                <a:latin typeface="Arial" panose="020B0604020202020204" pitchFamily="34" charset="0"/>
                <a:cs typeface="Arial" panose="020B0604020202020204" pitchFamily="34" charset="0"/>
                <a:hlinkClick r:id="rId4" tooltip="Proteína"/>
              </a:rPr>
              <a:t>proteínas</a:t>
            </a:r>
            <a:r>
              <a:rPr lang="es-MX" sz="2000" b="0" i="0" dirty="0" smtClean="0">
                <a:solidFill>
                  <a:srgbClr val="202122"/>
                </a:solidFill>
                <a:effectLst/>
                <a:latin typeface="Arial" panose="020B0604020202020204" pitchFamily="34" charset="0"/>
                <a:cs typeface="Arial" panose="020B0604020202020204" pitchFamily="34" charset="0"/>
              </a:rPr>
              <a:t> contenidos en los alimentos en unidades más sencillas, gracias a las enzimas digestivas, para que puedan ser absorbidos y transportados por la </a:t>
            </a:r>
            <a:r>
              <a:rPr lang="es-MX" sz="2000" b="0" i="0" u="sng" dirty="0" smtClean="0">
                <a:solidFill>
                  <a:srgbClr val="FF0000"/>
                </a:solidFill>
                <a:effectLst/>
                <a:latin typeface="Arial" panose="020B0604020202020204" pitchFamily="34" charset="0"/>
                <a:cs typeface="Arial" panose="020B0604020202020204" pitchFamily="34" charset="0"/>
              </a:rPr>
              <a:t>sangre</a:t>
            </a:r>
          </a:p>
          <a:p>
            <a:r>
              <a:rPr lang="es-MX" sz="2000" dirty="0" smtClean="0"/>
              <a:t/>
            </a:r>
            <a:br>
              <a:rPr lang="es-MX" sz="2000" dirty="0" smtClean="0"/>
            </a:br>
            <a:endParaRPr lang="en-US" sz="2000" dirty="0"/>
          </a:p>
        </p:txBody>
      </p:sp>
      <p:sp>
        <p:nvSpPr>
          <p:cNvPr id="6" name="Rectángulo 5"/>
          <p:cNvSpPr/>
          <p:nvPr/>
        </p:nvSpPr>
        <p:spPr>
          <a:xfrm>
            <a:off x="383822" y="2427111"/>
            <a:ext cx="10837333" cy="2246769"/>
          </a:xfrm>
          <a:prstGeom prst="rect">
            <a:avLst/>
          </a:prstGeom>
        </p:spPr>
        <p:txBody>
          <a:bodyPr wrap="square">
            <a:spAutoFit/>
          </a:bodyPr>
          <a:lstStyle/>
          <a:p>
            <a:r>
              <a:rPr lang="es-MX" sz="2000" b="0" i="0" dirty="0" smtClean="0">
                <a:solidFill>
                  <a:srgbClr val="202122"/>
                </a:solidFill>
                <a:effectLst/>
                <a:latin typeface="Arial" panose="020B0604020202020204" pitchFamily="34" charset="0"/>
              </a:rPr>
              <a:t>El tubo digestivo mide aproximadamente </a:t>
            </a:r>
            <a:r>
              <a:rPr lang="es-MX" sz="2000" b="0" i="0" u="sng" dirty="0" smtClean="0">
                <a:solidFill>
                  <a:srgbClr val="FF0000"/>
                </a:solidFill>
                <a:effectLst/>
                <a:latin typeface="Arial" panose="020B0604020202020204" pitchFamily="34" charset="0"/>
              </a:rPr>
              <a:t>once metros </a:t>
            </a:r>
            <a:r>
              <a:rPr lang="es-MX" sz="2000" b="0" i="0" dirty="0" smtClean="0">
                <a:solidFill>
                  <a:srgbClr val="202122"/>
                </a:solidFill>
                <a:effectLst/>
                <a:latin typeface="Arial" panose="020B0604020202020204" pitchFamily="34" charset="0"/>
              </a:rPr>
              <a:t>de longitud, se inicia en la cavidad bucal y terminan en el ano. En la boca empieza propiamente la digestión, los</a:t>
            </a:r>
            <a:r>
              <a:rPr lang="es-MX" sz="2000" b="0" i="0" u="sng" dirty="0" smtClean="0">
                <a:solidFill>
                  <a:srgbClr val="202122"/>
                </a:solidFill>
                <a:effectLst/>
                <a:latin typeface="Arial" panose="020B0604020202020204" pitchFamily="34" charset="0"/>
              </a:rPr>
              <a:t> </a:t>
            </a:r>
            <a:r>
              <a:rPr lang="es-MX" sz="2000" b="0" i="0" u="sng" dirty="0" smtClean="0">
                <a:solidFill>
                  <a:srgbClr val="FF0000"/>
                </a:solidFill>
                <a:effectLst/>
                <a:latin typeface="Arial" panose="020B0604020202020204" pitchFamily="34" charset="0"/>
              </a:rPr>
              <a:t>dientes</a:t>
            </a:r>
            <a:r>
              <a:rPr lang="es-MX" sz="2000" b="0" i="0" dirty="0" smtClean="0">
                <a:solidFill>
                  <a:srgbClr val="202122"/>
                </a:solidFill>
                <a:effectLst/>
                <a:latin typeface="Arial" panose="020B0604020202020204" pitchFamily="34" charset="0"/>
              </a:rPr>
              <a:t> trituran los alimentos y las secreciones de las </a:t>
            </a:r>
            <a:r>
              <a:rPr lang="es-MX" sz="2000" b="0" i="0" u="sng" dirty="0" smtClean="0">
                <a:solidFill>
                  <a:srgbClr val="FF0000"/>
                </a:solidFill>
                <a:effectLst/>
                <a:latin typeface="Arial" panose="020B0604020202020204" pitchFamily="34" charset="0"/>
              </a:rPr>
              <a:t>glándulas salivales</a:t>
            </a:r>
            <a:r>
              <a:rPr lang="es-MX" sz="2000" b="0" i="0" dirty="0" smtClean="0">
                <a:solidFill>
                  <a:srgbClr val="202122"/>
                </a:solidFill>
                <a:effectLst/>
                <a:latin typeface="Arial" panose="020B0604020202020204" pitchFamily="34" charset="0"/>
              </a:rPr>
              <a:t> los humedecen e inician su </a:t>
            </a:r>
            <a:r>
              <a:rPr lang="es-MX" sz="2000" b="0" i="0" u="sng" dirty="0" smtClean="0">
                <a:solidFill>
                  <a:srgbClr val="FF0000"/>
                </a:solidFill>
                <a:effectLst/>
                <a:latin typeface="Arial" panose="020B0604020202020204" pitchFamily="34" charset="0"/>
              </a:rPr>
              <a:t>descomposición química</a:t>
            </a:r>
            <a:r>
              <a:rPr lang="es-MX" sz="2000" b="0" i="0" u="sng" dirty="0" smtClean="0">
                <a:solidFill>
                  <a:srgbClr val="202122"/>
                </a:solidFill>
                <a:effectLst/>
                <a:latin typeface="Arial" panose="020B0604020202020204" pitchFamily="34" charset="0"/>
              </a:rPr>
              <a:t> </a:t>
            </a:r>
            <a:r>
              <a:rPr lang="es-MX" sz="2000" b="0" i="0" dirty="0" smtClean="0">
                <a:solidFill>
                  <a:srgbClr val="202122"/>
                </a:solidFill>
                <a:effectLst/>
                <a:latin typeface="Arial" panose="020B0604020202020204" pitchFamily="34" charset="0"/>
              </a:rPr>
              <a:t>transformándose en el </a:t>
            </a:r>
            <a:r>
              <a:rPr lang="es-MX" sz="2000" b="0" i="0" u="sng" dirty="0" smtClean="0">
                <a:solidFill>
                  <a:srgbClr val="FF0000"/>
                </a:solidFill>
                <a:effectLst/>
                <a:latin typeface="Arial" panose="020B0604020202020204" pitchFamily="34" charset="0"/>
              </a:rPr>
              <a:t>bolo alimenticio</a:t>
            </a:r>
            <a:r>
              <a:rPr lang="es-MX" sz="2000" b="0" i="0" dirty="0" smtClean="0">
                <a:solidFill>
                  <a:srgbClr val="202122"/>
                </a:solidFill>
                <a:effectLst/>
                <a:latin typeface="Arial" panose="020B0604020202020204" pitchFamily="34" charset="0"/>
              </a:rPr>
              <a:t>. Más tarde el </a:t>
            </a:r>
            <a:r>
              <a:rPr lang="es-MX" sz="2000" b="0" i="0" u="sng" dirty="0" smtClean="0">
                <a:solidFill>
                  <a:srgbClr val="FF0000"/>
                </a:solidFill>
                <a:effectLst/>
                <a:latin typeface="Arial" panose="020B0604020202020204" pitchFamily="34" charset="0"/>
              </a:rPr>
              <a:t>bolo alimenticio</a:t>
            </a:r>
            <a:r>
              <a:rPr lang="es-MX" sz="2000" b="0" i="0" dirty="0" smtClean="0">
                <a:solidFill>
                  <a:srgbClr val="202122"/>
                </a:solidFill>
                <a:effectLst/>
                <a:latin typeface="Arial" panose="020B0604020202020204" pitchFamily="34" charset="0"/>
              </a:rPr>
              <a:t> cruza la </a:t>
            </a:r>
            <a:r>
              <a:rPr lang="es-MX" sz="2000" b="0" i="0" u="sng" dirty="0" smtClean="0">
                <a:solidFill>
                  <a:srgbClr val="FF0000"/>
                </a:solidFill>
                <a:effectLst/>
                <a:latin typeface="Arial" panose="020B0604020202020204" pitchFamily="34" charset="0"/>
              </a:rPr>
              <a:t>faringe</a:t>
            </a:r>
            <a:r>
              <a:rPr lang="es-MX" sz="2000" b="0" i="0" dirty="0" smtClean="0">
                <a:solidFill>
                  <a:srgbClr val="202122"/>
                </a:solidFill>
                <a:effectLst/>
                <a:latin typeface="Arial" panose="020B0604020202020204" pitchFamily="34" charset="0"/>
              </a:rPr>
              <a:t>, sigue por el </a:t>
            </a:r>
            <a:r>
              <a:rPr lang="es-MX" sz="2000" b="0" i="0" u="sng" dirty="0" smtClean="0">
                <a:solidFill>
                  <a:srgbClr val="FF0000"/>
                </a:solidFill>
                <a:effectLst/>
                <a:latin typeface="Arial" panose="020B0604020202020204" pitchFamily="34" charset="0"/>
              </a:rPr>
              <a:t>esófago</a:t>
            </a:r>
            <a:r>
              <a:rPr lang="es-MX" sz="2000" b="0" i="0" u="sng" dirty="0" smtClean="0">
                <a:solidFill>
                  <a:srgbClr val="202122"/>
                </a:solidFill>
                <a:effectLst/>
                <a:latin typeface="Arial" panose="020B0604020202020204" pitchFamily="34" charset="0"/>
              </a:rPr>
              <a:t> y</a:t>
            </a:r>
            <a:r>
              <a:rPr lang="es-MX" sz="2000" b="0" i="0" dirty="0" smtClean="0">
                <a:solidFill>
                  <a:srgbClr val="202122"/>
                </a:solidFill>
                <a:effectLst/>
                <a:latin typeface="Arial" panose="020B0604020202020204" pitchFamily="34" charset="0"/>
              </a:rPr>
              <a:t> llega al </a:t>
            </a:r>
            <a:r>
              <a:rPr lang="es-MX" sz="2000" b="0" i="0" u="sng" dirty="0" smtClean="0">
                <a:solidFill>
                  <a:srgbClr val="FF0000"/>
                </a:solidFill>
                <a:effectLst/>
                <a:latin typeface="Arial" panose="020B0604020202020204" pitchFamily="34" charset="0"/>
              </a:rPr>
              <a:t>estómago,</a:t>
            </a:r>
            <a:r>
              <a:rPr lang="es-MX" sz="2000" b="0" i="0" dirty="0" smtClean="0">
                <a:solidFill>
                  <a:srgbClr val="202122"/>
                </a:solidFill>
                <a:effectLst/>
                <a:latin typeface="Arial" panose="020B0604020202020204" pitchFamily="34" charset="0"/>
              </a:rPr>
              <a:t> una bolsa muscular de litro y medio de capacidad cuya mucosa segrega el potente </a:t>
            </a:r>
            <a:r>
              <a:rPr lang="es-MX" sz="2000" b="0" i="0" u="sng" dirty="0" smtClean="0">
                <a:solidFill>
                  <a:srgbClr val="FF0000"/>
                </a:solidFill>
                <a:effectLst/>
                <a:latin typeface="Arial" panose="020B0604020202020204" pitchFamily="34" charset="0"/>
              </a:rPr>
              <a:t>jugo gástrico</a:t>
            </a:r>
            <a:r>
              <a:rPr lang="es-MX" sz="2000" b="0" i="0" dirty="0" smtClean="0">
                <a:solidFill>
                  <a:srgbClr val="202122"/>
                </a:solidFill>
                <a:effectLst/>
                <a:latin typeface="Arial" panose="020B0604020202020204" pitchFamily="34" charset="0"/>
              </a:rPr>
              <a:t>. En el estómago el alimento es agitado hasta convertirse en el </a:t>
            </a:r>
            <a:r>
              <a:rPr lang="es-MX" sz="2000" b="0" i="0" u="sng" dirty="0" smtClean="0">
                <a:solidFill>
                  <a:srgbClr val="FF0000"/>
                </a:solidFill>
                <a:effectLst/>
                <a:latin typeface="Arial" panose="020B0604020202020204" pitchFamily="34" charset="0"/>
              </a:rPr>
              <a:t>quimo</a:t>
            </a:r>
            <a:r>
              <a:rPr lang="es-MX" b="0" i="0" u="sng" dirty="0" smtClean="0">
                <a:solidFill>
                  <a:srgbClr val="202122"/>
                </a:solidFill>
                <a:effectLst/>
                <a:latin typeface="Arial" panose="020B0604020202020204" pitchFamily="34" charset="0"/>
              </a:rPr>
              <a:t>.</a:t>
            </a:r>
            <a:endParaRPr lang="en-US" u="sng" dirty="0"/>
          </a:p>
        </p:txBody>
      </p:sp>
      <p:sp>
        <p:nvSpPr>
          <p:cNvPr id="7" name="Rectángulo 6"/>
          <p:cNvSpPr/>
          <p:nvPr/>
        </p:nvSpPr>
        <p:spPr>
          <a:xfrm>
            <a:off x="361244" y="4560711"/>
            <a:ext cx="11616267" cy="2246769"/>
          </a:xfrm>
          <a:prstGeom prst="rect">
            <a:avLst/>
          </a:prstGeom>
        </p:spPr>
        <p:txBody>
          <a:bodyPr wrap="square">
            <a:spAutoFit/>
          </a:bodyPr>
          <a:lstStyle/>
          <a:p>
            <a:r>
              <a:rPr lang="es-MX" sz="2000" b="0" i="0" dirty="0" smtClean="0">
                <a:solidFill>
                  <a:srgbClr val="202122"/>
                </a:solidFill>
                <a:effectLst/>
                <a:latin typeface="Arial" panose="020B0604020202020204" pitchFamily="34" charset="0"/>
              </a:rPr>
              <a:t>A la salida del estómago se encuentra el </a:t>
            </a:r>
            <a:r>
              <a:rPr lang="es-MX" sz="2000" b="0" i="0" u="sng" dirty="0" smtClean="0">
                <a:solidFill>
                  <a:srgbClr val="FF0000"/>
                </a:solidFill>
                <a:effectLst/>
                <a:latin typeface="Arial" panose="020B0604020202020204" pitchFamily="34" charset="0"/>
              </a:rPr>
              <a:t>intestino</a:t>
            </a:r>
            <a:r>
              <a:rPr lang="es-MX" sz="2000" b="0" i="0" u="sng" dirty="0" smtClean="0">
                <a:solidFill>
                  <a:srgbClr val="202122"/>
                </a:solidFill>
                <a:effectLst/>
                <a:latin typeface="Arial" panose="020B0604020202020204" pitchFamily="34" charset="0"/>
              </a:rPr>
              <a:t> </a:t>
            </a:r>
            <a:r>
              <a:rPr lang="es-MX" sz="2000" b="0" i="0" u="sng" dirty="0" smtClean="0">
                <a:solidFill>
                  <a:srgbClr val="FF0000"/>
                </a:solidFill>
                <a:effectLst/>
                <a:latin typeface="Arial" panose="020B0604020202020204" pitchFamily="34" charset="0"/>
              </a:rPr>
              <a:t>delgado</a:t>
            </a:r>
            <a:r>
              <a:rPr lang="es-MX" sz="2000" b="0" i="0" dirty="0" smtClean="0">
                <a:solidFill>
                  <a:srgbClr val="202122"/>
                </a:solidFill>
                <a:effectLst/>
                <a:latin typeface="Arial" panose="020B0604020202020204" pitchFamily="34" charset="0"/>
              </a:rPr>
              <a:t> que mide </a:t>
            </a:r>
            <a:r>
              <a:rPr lang="es-MX" sz="2000" b="0" i="0" u="sng" dirty="0" smtClean="0">
                <a:solidFill>
                  <a:srgbClr val="FF0000"/>
                </a:solidFill>
                <a:effectLst/>
                <a:latin typeface="Arial" panose="020B0604020202020204" pitchFamily="34" charset="0"/>
              </a:rPr>
              <a:t>seis</a:t>
            </a:r>
            <a:r>
              <a:rPr lang="es-MX" sz="2000" b="0" i="0" u="sng" dirty="0" smtClean="0">
                <a:solidFill>
                  <a:srgbClr val="202122"/>
                </a:solidFill>
                <a:effectLst/>
                <a:latin typeface="Arial" panose="020B0604020202020204" pitchFamily="34" charset="0"/>
              </a:rPr>
              <a:t> </a:t>
            </a:r>
            <a:r>
              <a:rPr lang="es-MX" sz="2000" b="0" i="0" u="sng" dirty="0" smtClean="0">
                <a:solidFill>
                  <a:srgbClr val="FF0000"/>
                </a:solidFill>
                <a:effectLst/>
                <a:latin typeface="Arial" panose="020B0604020202020204" pitchFamily="34" charset="0"/>
              </a:rPr>
              <a:t>metros</a:t>
            </a:r>
            <a:r>
              <a:rPr lang="es-MX" sz="2000" b="0" i="0" u="sng" dirty="0" smtClean="0">
                <a:solidFill>
                  <a:srgbClr val="202122"/>
                </a:solidFill>
                <a:effectLst/>
                <a:latin typeface="Arial" panose="020B0604020202020204" pitchFamily="34" charset="0"/>
              </a:rPr>
              <a:t> </a:t>
            </a:r>
            <a:r>
              <a:rPr lang="es-MX" sz="2000" b="0" i="0" dirty="0" smtClean="0">
                <a:solidFill>
                  <a:srgbClr val="202122"/>
                </a:solidFill>
                <a:effectLst/>
                <a:latin typeface="Arial" panose="020B0604020202020204" pitchFamily="34" charset="0"/>
              </a:rPr>
              <a:t>de largo y se encuentra muy replegado sobre sí mismo. En su primera porción o </a:t>
            </a:r>
            <a:r>
              <a:rPr lang="es-MX" sz="2000" b="0" i="0" u="sng" dirty="0" smtClean="0">
                <a:solidFill>
                  <a:srgbClr val="FF0000"/>
                </a:solidFill>
                <a:effectLst/>
                <a:latin typeface="Arial" panose="020B0604020202020204" pitchFamily="34" charset="0"/>
              </a:rPr>
              <a:t>duodeno</a:t>
            </a:r>
            <a:r>
              <a:rPr lang="es-MX" sz="2000" b="0" i="0" dirty="0" smtClean="0">
                <a:solidFill>
                  <a:srgbClr val="202122"/>
                </a:solidFill>
                <a:effectLst/>
                <a:latin typeface="Arial" panose="020B0604020202020204" pitchFamily="34" charset="0"/>
              </a:rPr>
              <a:t> recibe secreciones de las glándulas intestinales, la </a:t>
            </a:r>
            <a:r>
              <a:rPr lang="es-MX" sz="2000" b="0" i="0" u="sng" dirty="0" smtClean="0">
                <a:solidFill>
                  <a:srgbClr val="FF0000"/>
                </a:solidFill>
                <a:effectLst/>
                <a:latin typeface="Arial" panose="020B0604020202020204" pitchFamily="34" charset="0"/>
              </a:rPr>
              <a:t>bilis</a:t>
            </a:r>
            <a:r>
              <a:rPr lang="es-MX" sz="2000" b="0" i="0" dirty="0" smtClean="0">
                <a:solidFill>
                  <a:srgbClr val="202122"/>
                </a:solidFill>
                <a:effectLst/>
                <a:latin typeface="Arial" panose="020B0604020202020204" pitchFamily="34" charset="0"/>
              </a:rPr>
              <a:t> procedente de la </a:t>
            </a:r>
            <a:r>
              <a:rPr lang="es-MX" sz="2000" b="0" i="0" u="sng" dirty="0" smtClean="0">
                <a:solidFill>
                  <a:srgbClr val="FF0000"/>
                </a:solidFill>
                <a:effectLst/>
                <a:latin typeface="Arial" panose="020B0604020202020204" pitchFamily="34" charset="0"/>
              </a:rPr>
              <a:t>vesícula</a:t>
            </a:r>
            <a:r>
              <a:rPr lang="es-MX" sz="2000" b="0" i="0" u="sng" dirty="0" smtClean="0">
                <a:solidFill>
                  <a:srgbClr val="202122"/>
                </a:solidFill>
                <a:effectLst/>
                <a:latin typeface="Arial" panose="020B0604020202020204" pitchFamily="34" charset="0"/>
              </a:rPr>
              <a:t> </a:t>
            </a:r>
            <a:r>
              <a:rPr lang="es-MX" sz="2000" b="0" i="0" u="sng" dirty="0" smtClean="0">
                <a:solidFill>
                  <a:srgbClr val="FF0000"/>
                </a:solidFill>
                <a:effectLst/>
                <a:latin typeface="Arial" panose="020B0604020202020204" pitchFamily="34" charset="0"/>
              </a:rPr>
              <a:t>biliar</a:t>
            </a:r>
            <a:r>
              <a:rPr lang="es-MX" sz="2000" b="0" i="0" dirty="0" smtClean="0">
                <a:solidFill>
                  <a:srgbClr val="202122"/>
                </a:solidFill>
                <a:effectLst/>
                <a:latin typeface="Arial" panose="020B0604020202020204" pitchFamily="34" charset="0"/>
              </a:rPr>
              <a:t> y los jugos del </a:t>
            </a:r>
            <a:r>
              <a:rPr lang="es-MX" sz="2000" b="0" i="0" u="sng" dirty="0" smtClean="0">
                <a:solidFill>
                  <a:srgbClr val="FF0000"/>
                </a:solidFill>
                <a:effectLst/>
                <a:latin typeface="Arial" panose="020B0604020202020204" pitchFamily="34" charset="0"/>
              </a:rPr>
              <a:t>páncreas</a:t>
            </a:r>
            <a:r>
              <a:rPr lang="es-MX" sz="2000" b="0" i="0" u="sng" dirty="0" smtClean="0">
                <a:solidFill>
                  <a:srgbClr val="202122"/>
                </a:solidFill>
                <a:effectLst/>
                <a:latin typeface="Arial" panose="020B0604020202020204" pitchFamily="34" charset="0"/>
              </a:rPr>
              <a:t>. </a:t>
            </a:r>
            <a:r>
              <a:rPr lang="es-MX" sz="2000" b="0" i="0" dirty="0" smtClean="0">
                <a:solidFill>
                  <a:srgbClr val="202122"/>
                </a:solidFill>
                <a:effectLst/>
                <a:latin typeface="Arial" panose="020B0604020202020204" pitchFamily="34" charset="0"/>
              </a:rPr>
              <a:t>Todas estas secreciones contienen gran cantidad de </a:t>
            </a:r>
            <a:r>
              <a:rPr lang="es-MX" sz="2000" b="0" i="0" u="sng" dirty="0" smtClean="0">
                <a:solidFill>
                  <a:srgbClr val="FF0000"/>
                </a:solidFill>
                <a:effectLst/>
                <a:latin typeface="Arial" panose="020B0604020202020204" pitchFamily="34" charset="0"/>
              </a:rPr>
              <a:t>enzimas</a:t>
            </a:r>
            <a:r>
              <a:rPr lang="es-MX" sz="2000" b="0" i="0" dirty="0" smtClean="0">
                <a:solidFill>
                  <a:srgbClr val="202122"/>
                </a:solidFill>
                <a:effectLst/>
                <a:latin typeface="Arial" panose="020B0604020202020204" pitchFamily="34" charset="0"/>
              </a:rPr>
              <a:t> que degradan los alimentos y los transforman en sustancias </a:t>
            </a:r>
            <a:r>
              <a:rPr lang="es-MX" sz="2000" b="0" i="0" u="sng" dirty="0" smtClean="0">
                <a:solidFill>
                  <a:srgbClr val="FF0000"/>
                </a:solidFill>
                <a:effectLst/>
                <a:latin typeface="Arial" panose="020B0604020202020204" pitchFamily="34" charset="0"/>
              </a:rPr>
              <a:t>solubles</a:t>
            </a:r>
            <a:r>
              <a:rPr lang="es-MX" sz="2000" b="0" i="0" dirty="0" smtClean="0">
                <a:solidFill>
                  <a:srgbClr val="202122"/>
                </a:solidFill>
                <a:effectLst/>
                <a:latin typeface="Arial" panose="020B0604020202020204" pitchFamily="34" charset="0"/>
              </a:rPr>
              <a:t> simples como aminoácidos. El tubo digestivo continúa por el</a:t>
            </a:r>
            <a:r>
              <a:rPr lang="es-MX" sz="2000" b="0" i="0" u="sng" dirty="0" smtClean="0">
                <a:solidFill>
                  <a:srgbClr val="202122"/>
                </a:solidFill>
                <a:effectLst/>
                <a:latin typeface="Arial" panose="020B0604020202020204" pitchFamily="34" charset="0"/>
              </a:rPr>
              <a:t> </a:t>
            </a:r>
            <a:r>
              <a:rPr lang="es-MX" sz="2000" b="0" i="0" u="sng" dirty="0" smtClean="0">
                <a:solidFill>
                  <a:srgbClr val="FF0000"/>
                </a:solidFill>
                <a:effectLst/>
                <a:latin typeface="Arial" panose="020B0604020202020204" pitchFamily="34" charset="0"/>
              </a:rPr>
              <a:t>intestino</a:t>
            </a:r>
            <a:r>
              <a:rPr lang="es-MX" sz="2000" b="0" i="0" u="sng" dirty="0" smtClean="0">
                <a:solidFill>
                  <a:srgbClr val="202122"/>
                </a:solidFill>
                <a:effectLst/>
                <a:latin typeface="Arial" panose="020B0604020202020204" pitchFamily="34" charset="0"/>
              </a:rPr>
              <a:t> </a:t>
            </a:r>
            <a:r>
              <a:rPr lang="es-MX" sz="2000" b="0" i="0" u="sng" dirty="0" smtClean="0">
                <a:solidFill>
                  <a:srgbClr val="FF0000"/>
                </a:solidFill>
                <a:effectLst/>
                <a:latin typeface="Arial" panose="020B0604020202020204" pitchFamily="34" charset="0"/>
              </a:rPr>
              <a:t>grueso</a:t>
            </a:r>
            <a:r>
              <a:rPr lang="es-MX" sz="2000" b="0" i="0" dirty="0" smtClean="0">
                <a:solidFill>
                  <a:srgbClr val="202122"/>
                </a:solidFill>
                <a:effectLst/>
                <a:latin typeface="Arial" panose="020B0604020202020204" pitchFamily="34" charset="0"/>
              </a:rPr>
              <a:t>, de algo más de metro y medio de longitud. Su porción final es el recto, que termina en el </a:t>
            </a:r>
            <a:r>
              <a:rPr lang="es-MX" sz="2000" b="0" i="0" u="sng" dirty="0" smtClean="0">
                <a:solidFill>
                  <a:srgbClr val="FF0000"/>
                </a:solidFill>
                <a:effectLst/>
                <a:latin typeface="Arial" panose="020B0604020202020204" pitchFamily="34" charset="0"/>
              </a:rPr>
              <a:t>ano</a:t>
            </a:r>
            <a:r>
              <a:rPr lang="es-MX" sz="2000" b="0" i="0" dirty="0" smtClean="0">
                <a:solidFill>
                  <a:srgbClr val="202122"/>
                </a:solidFill>
                <a:effectLst/>
                <a:latin typeface="Arial" panose="020B0604020202020204" pitchFamily="34" charset="0"/>
              </a:rPr>
              <a:t>, por donde se evacuan al exterior los restos indigeribles de los alimentos.</a:t>
            </a:r>
            <a:endParaRPr lang="en-US" sz="2000" dirty="0"/>
          </a:p>
        </p:txBody>
      </p:sp>
    </p:spTree>
    <p:extLst>
      <p:ext uri="{BB962C8B-B14F-4D97-AF65-F5344CB8AC3E}">
        <p14:creationId xmlns:p14="http://schemas.microsoft.com/office/powerpoint/2010/main" val="1694057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mhigo.com/images/mi_higado/anatomia/carashiga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733" y="888999"/>
            <a:ext cx="8884356" cy="527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920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89215" y="106023"/>
            <a:ext cx="1723613" cy="369332"/>
          </a:xfrm>
          <a:prstGeom prst="rect">
            <a:avLst/>
          </a:prstGeom>
        </p:spPr>
        <p:txBody>
          <a:bodyPr wrap="none">
            <a:spAutoFit/>
          </a:bodyPr>
          <a:lstStyle/>
          <a:p>
            <a:r>
              <a:rPr lang="en-US" b="1" u="sng" dirty="0" err="1">
                <a:solidFill>
                  <a:srgbClr val="000000"/>
                </a:solidFill>
                <a:latin typeface="Arial" panose="020B0604020202020204" pitchFamily="34" charset="0"/>
              </a:rPr>
              <a:t>Vesícula</a:t>
            </a:r>
            <a:r>
              <a:rPr lang="en-US" b="1" u="sng" dirty="0">
                <a:solidFill>
                  <a:srgbClr val="000000"/>
                </a:solidFill>
                <a:latin typeface="Arial" panose="020B0604020202020204" pitchFamily="34" charset="0"/>
              </a:rPr>
              <a:t> </a:t>
            </a:r>
            <a:r>
              <a:rPr lang="en-US" b="1" u="sng" dirty="0" err="1">
                <a:solidFill>
                  <a:srgbClr val="000000"/>
                </a:solidFill>
                <a:latin typeface="Arial" panose="020B0604020202020204" pitchFamily="34" charset="0"/>
              </a:rPr>
              <a:t>biliar</a:t>
            </a:r>
            <a:endParaRPr lang="en-US" b="1" i="0" u="sng" dirty="0">
              <a:solidFill>
                <a:srgbClr val="000000"/>
              </a:solidFill>
              <a:effectLst/>
              <a:latin typeface="Arial" panose="020B0604020202020204" pitchFamily="34" charset="0"/>
            </a:endParaRPr>
          </a:p>
        </p:txBody>
      </p:sp>
      <p:sp>
        <p:nvSpPr>
          <p:cNvPr id="3" name="Rectángulo 2"/>
          <p:cNvSpPr/>
          <p:nvPr/>
        </p:nvSpPr>
        <p:spPr>
          <a:xfrm>
            <a:off x="564443" y="525060"/>
            <a:ext cx="11458223" cy="1200329"/>
          </a:xfrm>
          <a:prstGeom prst="rect">
            <a:avLst/>
          </a:prstGeom>
        </p:spPr>
        <p:txBody>
          <a:bodyPr wrap="square">
            <a:spAutoFit/>
          </a:bodyPr>
          <a:lstStyle/>
          <a:p>
            <a:r>
              <a:rPr lang="es-MX" dirty="0">
                <a:solidFill>
                  <a:srgbClr val="202122"/>
                </a:solidFill>
                <a:latin typeface="Arial" panose="020B0604020202020204" pitchFamily="34" charset="0"/>
              </a:rPr>
              <a:t>La vesícula biliar es una víscera hueca pequeña situada en la cara inferior del hígado. Su función es la de almacenar y concentrar la bilis segregada por el hígado, hasta ser requerida por los procesos de la digestión. Cuando se contrae expulsa la bilis concentrada hacia el duodeno a través del </a:t>
            </a:r>
            <a:r>
              <a:rPr lang="es-MX" dirty="0">
                <a:solidFill>
                  <a:srgbClr val="0645AD"/>
                </a:solidFill>
                <a:latin typeface="Arial" panose="020B0604020202020204" pitchFamily="34" charset="0"/>
                <a:hlinkClick r:id="rId2" tooltip="Conducto cístico"/>
              </a:rPr>
              <a:t>conducto cístico</a:t>
            </a:r>
            <a:r>
              <a:rPr lang="es-MX" dirty="0">
                <a:solidFill>
                  <a:srgbClr val="202122"/>
                </a:solidFill>
                <a:latin typeface="Arial" panose="020B0604020202020204" pitchFamily="34" charset="0"/>
              </a:rPr>
              <a:t>. Es de forma ovalada o ligeramente piriforme y su </a:t>
            </a:r>
            <a:r>
              <a:rPr lang="es-MX" dirty="0">
                <a:solidFill>
                  <a:srgbClr val="0645AD"/>
                </a:solidFill>
                <a:latin typeface="Arial" panose="020B0604020202020204" pitchFamily="34" charset="0"/>
                <a:hlinkClick r:id="rId3" tooltip="Diámetro"/>
              </a:rPr>
              <a:t>diámetro</a:t>
            </a:r>
            <a:r>
              <a:rPr lang="es-MX" dirty="0">
                <a:solidFill>
                  <a:srgbClr val="202122"/>
                </a:solidFill>
                <a:latin typeface="Arial" panose="020B0604020202020204" pitchFamily="34" charset="0"/>
              </a:rPr>
              <a:t> mayor oscila entre 5 y 8  </a:t>
            </a:r>
            <a:r>
              <a:rPr lang="es-MX" dirty="0">
                <a:solidFill>
                  <a:srgbClr val="0645AD"/>
                </a:solidFill>
                <a:latin typeface="Arial" panose="020B0604020202020204" pitchFamily="34" charset="0"/>
                <a:hlinkClick r:id="rId4" tooltip="Cm"/>
              </a:rPr>
              <a:t>cm</a:t>
            </a:r>
            <a:r>
              <a:rPr lang="es-MX" dirty="0">
                <a:solidFill>
                  <a:srgbClr val="202122"/>
                </a:solidFill>
                <a:latin typeface="Arial" panose="020B0604020202020204" pitchFamily="34" charset="0"/>
              </a:rPr>
              <a:t>.</a:t>
            </a:r>
            <a:endParaRPr lang="en-US" dirty="0"/>
          </a:p>
        </p:txBody>
      </p:sp>
      <p:pic>
        <p:nvPicPr>
          <p:cNvPr id="9218" name="Picture 2" descr="undefin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931" y="1775002"/>
            <a:ext cx="7620000" cy="489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53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66143" y="83445"/>
            <a:ext cx="2095445" cy="369332"/>
          </a:xfrm>
          <a:prstGeom prst="rect">
            <a:avLst/>
          </a:prstGeom>
        </p:spPr>
        <p:txBody>
          <a:bodyPr wrap="none">
            <a:spAutoFit/>
          </a:bodyPr>
          <a:lstStyle/>
          <a:p>
            <a:r>
              <a:rPr lang="en-US" b="1" u="sng" dirty="0">
                <a:solidFill>
                  <a:srgbClr val="000000"/>
                </a:solidFill>
                <a:latin typeface="Arial" panose="020B0604020202020204" pitchFamily="34" charset="0"/>
              </a:rPr>
              <a:t>Intestino </a:t>
            </a:r>
            <a:r>
              <a:rPr lang="en-US" b="1" u="sng" dirty="0" err="1">
                <a:solidFill>
                  <a:srgbClr val="000000"/>
                </a:solidFill>
                <a:latin typeface="Arial" panose="020B0604020202020204" pitchFamily="34" charset="0"/>
              </a:rPr>
              <a:t>delgado</a:t>
            </a:r>
            <a:endParaRPr lang="en-US" b="1" i="0" u="sng" dirty="0">
              <a:solidFill>
                <a:srgbClr val="000000"/>
              </a:solidFill>
              <a:effectLst/>
              <a:latin typeface="Arial" panose="020B0604020202020204" pitchFamily="34" charset="0"/>
            </a:endParaRPr>
          </a:p>
        </p:txBody>
      </p:sp>
      <p:sp>
        <p:nvSpPr>
          <p:cNvPr id="3" name="Rectángulo 2"/>
          <p:cNvSpPr/>
          <p:nvPr/>
        </p:nvSpPr>
        <p:spPr>
          <a:xfrm>
            <a:off x="361243" y="490351"/>
            <a:ext cx="11661423" cy="2585323"/>
          </a:xfrm>
          <a:prstGeom prst="rect">
            <a:avLst/>
          </a:prstGeom>
        </p:spPr>
        <p:txBody>
          <a:bodyPr wrap="square">
            <a:spAutoFit/>
          </a:bodyPr>
          <a:lstStyle/>
          <a:p>
            <a:pPr>
              <a:lnSpc>
                <a:spcPct val="150000"/>
              </a:lnSpc>
            </a:pPr>
            <a:r>
              <a:rPr lang="es-MX" dirty="0">
                <a:solidFill>
                  <a:srgbClr val="202122"/>
                </a:solidFill>
                <a:latin typeface="Arial" panose="020B0604020202020204" pitchFamily="34" charset="0"/>
              </a:rPr>
              <a:t>El intestino delgado comienza en el duodeno (tras el píloro) y termina en la </a:t>
            </a:r>
            <a:r>
              <a:rPr lang="es-MX" dirty="0">
                <a:solidFill>
                  <a:srgbClr val="0645AD"/>
                </a:solidFill>
                <a:latin typeface="Arial" panose="020B0604020202020204" pitchFamily="34" charset="0"/>
                <a:hlinkClick r:id="rId2" tooltip="Válvula ileocecal"/>
              </a:rPr>
              <a:t>válvula ileocecal</a:t>
            </a:r>
            <a:r>
              <a:rPr lang="es-MX" dirty="0">
                <a:solidFill>
                  <a:srgbClr val="202122"/>
                </a:solidFill>
                <a:latin typeface="Arial" panose="020B0604020202020204" pitchFamily="34" charset="0"/>
              </a:rPr>
              <a:t>, donde se une a la primera parte del intestino grueso. Mide entre 6 y 7 m (metros) de longitud y de 2.5 a 3 cm (centímetros) de diámetro. Su calibre disminuye progresivamente desde su origen hasta la válvula ileocecal.</a:t>
            </a:r>
          </a:p>
          <a:p>
            <a:pPr>
              <a:lnSpc>
                <a:spcPct val="150000"/>
              </a:lnSpc>
            </a:pPr>
            <a:r>
              <a:rPr lang="es-MX" dirty="0">
                <a:solidFill>
                  <a:srgbClr val="202122"/>
                </a:solidFill>
                <a:latin typeface="Arial" panose="020B0604020202020204" pitchFamily="34" charset="0"/>
              </a:rPr>
              <a:t>En el intestino delgado se absorben los </a:t>
            </a:r>
            <a:r>
              <a:rPr lang="es-MX" dirty="0">
                <a:solidFill>
                  <a:srgbClr val="0645AD"/>
                </a:solidFill>
                <a:latin typeface="Arial" panose="020B0604020202020204" pitchFamily="34" charset="0"/>
                <a:hlinkClick r:id="rId3" tooltip="Nutrimento"/>
              </a:rPr>
              <a:t>nutrientes</a:t>
            </a:r>
            <a:r>
              <a:rPr lang="es-MX" dirty="0">
                <a:solidFill>
                  <a:srgbClr val="202122"/>
                </a:solidFill>
                <a:latin typeface="Arial" panose="020B0604020202020204" pitchFamily="34" charset="0"/>
              </a:rPr>
              <a:t> de los alimentos ya digeridos. El tubo está repleto de vellosidades que amplían la superficie de absorción. El intestino delgado se divide en dos partes, la primera es el duodeno que tiene una longitud de 30 cm y la segunda es el yeyuno-íleon que mide 6 metros y medio</a:t>
            </a:r>
            <a:endParaRPr lang="es-MX" b="0" i="0" dirty="0">
              <a:solidFill>
                <a:srgbClr val="202122"/>
              </a:solidFill>
              <a:effectLst/>
              <a:latin typeface="Arial" panose="020B0604020202020204" pitchFamily="34" charset="0"/>
            </a:endParaRPr>
          </a:p>
        </p:txBody>
      </p:sp>
      <p:sp>
        <p:nvSpPr>
          <p:cNvPr id="4" name="Rectángulo 3"/>
          <p:cNvSpPr/>
          <p:nvPr/>
        </p:nvSpPr>
        <p:spPr>
          <a:xfrm>
            <a:off x="338665" y="2899267"/>
            <a:ext cx="11548533" cy="3831818"/>
          </a:xfrm>
          <a:prstGeom prst="rect">
            <a:avLst/>
          </a:prstGeom>
        </p:spPr>
        <p:txBody>
          <a:bodyPr wrap="square">
            <a:spAutoFit/>
          </a:bodyPr>
          <a:lstStyle/>
          <a:p>
            <a:pPr>
              <a:lnSpc>
                <a:spcPct val="150000"/>
              </a:lnSpc>
              <a:buFont typeface="Arial" panose="020B0604020202020204" pitchFamily="34" charset="0"/>
              <a:buChar char="•"/>
            </a:pPr>
            <a:r>
              <a:rPr lang="es-MX" dirty="0">
                <a:solidFill>
                  <a:srgbClr val="202122"/>
                </a:solidFill>
                <a:latin typeface="Arial" panose="020B0604020202020204" pitchFamily="34" charset="0"/>
              </a:rPr>
              <a:t>El </a:t>
            </a:r>
            <a:r>
              <a:rPr lang="es-MX" dirty="0">
                <a:solidFill>
                  <a:srgbClr val="0645AD"/>
                </a:solidFill>
                <a:latin typeface="Arial" panose="020B0604020202020204" pitchFamily="34" charset="0"/>
                <a:hlinkClick r:id="rId4" tooltip="Duodeno"/>
              </a:rPr>
              <a:t>duodeno</a:t>
            </a:r>
            <a:r>
              <a:rPr lang="es-MX" dirty="0">
                <a:solidFill>
                  <a:srgbClr val="202122"/>
                </a:solidFill>
                <a:latin typeface="Arial" panose="020B0604020202020204" pitchFamily="34" charset="0"/>
              </a:rPr>
              <a:t> es la primera parte del intestino delgado, mide unos 25-30 cm de longitud. El duodeno parte del píloro y termina uniéndose al yeyuno. En el duodeno, se vierten una diversidad de secreciones, como la bilis procedente de la </a:t>
            </a:r>
            <a:r>
              <a:rPr lang="es-MX" dirty="0">
                <a:solidFill>
                  <a:srgbClr val="0645AD"/>
                </a:solidFill>
                <a:latin typeface="Arial" panose="020B0604020202020204" pitchFamily="34" charset="0"/>
                <a:hlinkClick r:id="rId5" tooltip="Vesícula biliar"/>
              </a:rPr>
              <a:t>vesícula biliar</a:t>
            </a:r>
            <a:r>
              <a:rPr lang="es-MX" dirty="0">
                <a:solidFill>
                  <a:srgbClr val="202122"/>
                </a:solidFill>
                <a:latin typeface="Arial" panose="020B0604020202020204" pitchFamily="34" charset="0"/>
              </a:rPr>
              <a:t> y el jugo pancreático procedente del páncreas.</a:t>
            </a:r>
          </a:p>
          <a:p>
            <a:pPr algn="just">
              <a:lnSpc>
                <a:spcPct val="150000"/>
              </a:lnSpc>
              <a:buFont typeface="Arial" panose="020B0604020202020204" pitchFamily="34" charset="0"/>
              <a:buChar char="•"/>
            </a:pPr>
            <a:r>
              <a:rPr lang="es-MX" dirty="0">
                <a:solidFill>
                  <a:srgbClr val="202122"/>
                </a:solidFill>
                <a:latin typeface="Arial" panose="020B0604020202020204" pitchFamily="34" charset="0"/>
              </a:rPr>
              <a:t>El yeyuno-íleon es una parte del intestino delgado formado por el </a:t>
            </a:r>
            <a:r>
              <a:rPr lang="es-MX" dirty="0">
                <a:solidFill>
                  <a:srgbClr val="0645AD"/>
                </a:solidFill>
                <a:latin typeface="Arial" panose="020B0604020202020204" pitchFamily="34" charset="0"/>
                <a:hlinkClick r:id="rId6" tooltip="Yeyuno"/>
              </a:rPr>
              <a:t>yeyuno</a:t>
            </a:r>
            <a:r>
              <a:rPr lang="es-MX" dirty="0">
                <a:solidFill>
                  <a:srgbClr val="202122"/>
                </a:solidFill>
                <a:latin typeface="Arial" panose="020B0604020202020204" pitchFamily="34" charset="0"/>
              </a:rPr>
              <a:t> y el </a:t>
            </a:r>
            <a:r>
              <a:rPr lang="es-MX" dirty="0">
                <a:solidFill>
                  <a:srgbClr val="0645AD"/>
                </a:solidFill>
                <a:latin typeface="Arial" panose="020B0604020202020204" pitchFamily="34" charset="0"/>
                <a:hlinkClick r:id="rId7" tooltip="Íleon"/>
              </a:rPr>
              <a:t>íleon</a:t>
            </a:r>
            <a:r>
              <a:rPr lang="es-MX" dirty="0">
                <a:solidFill>
                  <a:srgbClr val="202122"/>
                </a:solidFill>
                <a:latin typeface="Arial" panose="020B0604020202020204" pitchFamily="34" charset="0"/>
              </a:rPr>
              <a:t>. En conjunto mide entre 6 y 7 m, de los cuales los 2/5 proximales corresponden al yeyuno y los 3/5 distales al íleon, no existiendo una separación clara entre las dos </a:t>
            </a:r>
            <a:r>
              <a:rPr lang="es-MX" dirty="0" smtClean="0">
                <a:solidFill>
                  <a:srgbClr val="202122"/>
                </a:solidFill>
                <a:latin typeface="Arial" panose="020B0604020202020204" pitchFamily="34" charset="0"/>
              </a:rPr>
              <a:t>porciones. </a:t>
            </a:r>
            <a:r>
              <a:rPr lang="es-MX" dirty="0">
                <a:solidFill>
                  <a:srgbClr val="202122"/>
                </a:solidFill>
                <a:latin typeface="Arial" panose="020B0604020202020204" pitchFamily="34" charset="0"/>
              </a:rPr>
              <a:t>Se caracteriza por presentar unos extremos relativamente fijos: El primero limita con el duodeno y el segundo con la válvula ileocecal y primera porción del ciego. Su calibre disminuye lenta, pero progresivamente en dirección al intestino grueso. El intestino delgado presenta numerosas vellosidades intestinales que aumentan la superficie de absorción intestinal de los </a:t>
            </a:r>
            <a:r>
              <a:rPr lang="es-MX" dirty="0" smtClean="0">
                <a:solidFill>
                  <a:srgbClr val="202122"/>
                </a:solidFill>
                <a:latin typeface="Arial" panose="020B0604020202020204" pitchFamily="34" charset="0"/>
              </a:rPr>
              <a:t>nutrientes.</a:t>
            </a:r>
            <a:endParaRPr lang="es-MX"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07448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testino delgado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8491"/>
            <a:ext cx="5903089" cy="55315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testino delgado: MedlinePlus enciclopedia médica illustr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319" y="763930"/>
            <a:ext cx="6157732" cy="533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641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14163" y="117312"/>
            <a:ext cx="1980029" cy="369332"/>
          </a:xfrm>
          <a:prstGeom prst="rect">
            <a:avLst/>
          </a:prstGeom>
        </p:spPr>
        <p:txBody>
          <a:bodyPr wrap="none">
            <a:spAutoFit/>
          </a:bodyPr>
          <a:lstStyle/>
          <a:p>
            <a:r>
              <a:rPr lang="en-US" b="1" u="sng" dirty="0">
                <a:solidFill>
                  <a:srgbClr val="000000"/>
                </a:solidFill>
                <a:latin typeface="Arial" panose="020B0604020202020204" pitchFamily="34" charset="0"/>
              </a:rPr>
              <a:t>Intestino grueso</a:t>
            </a:r>
            <a:endParaRPr lang="en-US" b="1" i="0" u="sng" dirty="0">
              <a:solidFill>
                <a:srgbClr val="000000"/>
              </a:solidFill>
              <a:effectLst/>
              <a:latin typeface="Arial" panose="020B0604020202020204" pitchFamily="34" charset="0"/>
            </a:endParaRPr>
          </a:p>
        </p:txBody>
      </p:sp>
      <p:sp>
        <p:nvSpPr>
          <p:cNvPr id="3" name="Rectángulo 2"/>
          <p:cNvSpPr/>
          <p:nvPr/>
        </p:nvSpPr>
        <p:spPr>
          <a:xfrm>
            <a:off x="204343" y="493283"/>
            <a:ext cx="11672712" cy="3365024"/>
          </a:xfrm>
          <a:prstGeom prst="rect">
            <a:avLst/>
          </a:prstGeom>
        </p:spPr>
        <p:txBody>
          <a:bodyPr wrap="square">
            <a:spAutoFit/>
          </a:bodyPr>
          <a:lstStyle/>
          <a:p>
            <a:pPr>
              <a:lnSpc>
                <a:spcPct val="150000"/>
              </a:lnSpc>
            </a:pPr>
            <a:r>
              <a:rPr lang="es-MX" dirty="0">
                <a:solidFill>
                  <a:srgbClr val="202122"/>
                </a:solidFill>
                <a:latin typeface="Arial" panose="020B0604020202020204" pitchFamily="34" charset="0"/>
              </a:rPr>
              <a:t>El intestino grueso se inicia a partir de la válvula ileocecal en un fondo de saco denominado ciego y termina en el recto. Desde el ciego al recto describe una serie de curvas, formando un marco en cuyo centro están las asas del yeyuno e íleon. Su longitud es variable, entre 120 y 160 cm (centímetros), y su calibre disminuye progresivamente, siendo la porción más estrecha la región donde se une con el recto o unión </a:t>
            </a:r>
            <a:r>
              <a:rPr lang="es-MX" dirty="0" err="1">
                <a:solidFill>
                  <a:srgbClr val="202122"/>
                </a:solidFill>
                <a:latin typeface="Arial" panose="020B0604020202020204" pitchFamily="34" charset="0"/>
              </a:rPr>
              <a:t>rectosigmoidea</a:t>
            </a:r>
            <a:r>
              <a:rPr lang="es-MX" dirty="0">
                <a:solidFill>
                  <a:srgbClr val="202122"/>
                </a:solidFill>
                <a:latin typeface="Arial" panose="020B0604020202020204" pitchFamily="34" charset="0"/>
              </a:rPr>
              <a:t> en la que su diámetro no suele sobrepasar los 3 cm, mientras que el ciego es de 6 o 7 cm.</a:t>
            </a:r>
          </a:p>
          <a:p>
            <a:pPr>
              <a:lnSpc>
                <a:spcPct val="150000"/>
              </a:lnSpc>
            </a:pPr>
            <a:r>
              <a:rPr lang="es-MX" dirty="0">
                <a:solidFill>
                  <a:srgbClr val="202122"/>
                </a:solidFill>
                <a:latin typeface="Arial" panose="020B0604020202020204" pitchFamily="34" charset="0"/>
              </a:rPr>
              <a:t>El intestino grueso se divide en varias porciones que se denominan ciego, colon ascendente con una longitud de 15 cm, colon transverso con una longitud media de 50 cm, colon descendente con 10 cm de longitud, colon sigmoideo, recto y </a:t>
            </a:r>
            <a:r>
              <a:rPr lang="es-MX" dirty="0">
                <a:solidFill>
                  <a:srgbClr val="0645AD"/>
                </a:solidFill>
                <a:latin typeface="Arial" panose="020B0604020202020204" pitchFamily="34" charset="0"/>
                <a:hlinkClick r:id="rId2" tooltip="Ano"/>
              </a:rPr>
              <a:t>ano</a:t>
            </a:r>
            <a:r>
              <a:rPr lang="es-MX" dirty="0">
                <a:solidFill>
                  <a:srgbClr val="202122"/>
                </a:solidFill>
                <a:latin typeface="Arial" panose="020B0604020202020204" pitchFamily="34" charset="0"/>
              </a:rPr>
              <a:t>. El recto es la parte terminal del tubo digestivo.</a:t>
            </a:r>
            <a:endParaRPr lang="es-MX" b="0" i="0" dirty="0">
              <a:solidFill>
                <a:srgbClr val="202122"/>
              </a:solidFill>
              <a:effectLst/>
              <a:latin typeface="Arial" panose="020B0604020202020204" pitchFamily="34" charset="0"/>
            </a:endParaRPr>
          </a:p>
        </p:txBody>
      </p:sp>
      <p:sp>
        <p:nvSpPr>
          <p:cNvPr id="4" name="Rectángulo 3"/>
          <p:cNvSpPr/>
          <p:nvPr/>
        </p:nvSpPr>
        <p:spPr>
          <a:xfrm>
            <a:off x="4840554" y="3986257"/>
            <a:ext cx="633507" cy="369332"/>
          </a:xfrm>
          <a:prstGeom prst="rect">
            <a:avLst/>
          </a:prstGeom>
        </p:spPr>
        <p:txBody>
          <a:bodyPr wrap="none">
            <a:spAutoFit/>
          </a:bodyPr>
          <a:lstStyle/>
          <a:p>
            <a:r>
              <a:rPr lang="en-US" b="1" u="sng" dirty="0" smtClean="0">
                <a:solidFill>
                  <a:srgbClr val="000000"/>
                </a:solidFill>
                <a:latin typeface="Arial" panose="020B0604020202020204" pitchFamily="34" charset="0"/>
              </a:rPr>
              <a:t>Ano</a:t>
            </a:r>
            <a:endParaRPr lang="en-US" b="1" i="0" u="sng" dirty="0">
              <a:solidFill>
                <a:srgbClr val="000000"/>
              </a:solidFill>
              <a:effectLst/>
              <a:latin typeface="Arial" panose="020B0604020202020204" pitchFamily="34" charset="0"/>
            </a:endParaRPr>
          </a:p>
        </p:txBody>
      </p:sp>
      <p:sp>
        <p:nvSpPr>
          <p:cNvPr id="5" name="Rectángulo 4"/>
          <p:cNvSpPr/>
          <p:nvPr/>
        </p:nvSpPr>
        <p:spPr>
          <a:xfrm>
            <a:off x="386394" y="4481841"/>
            <a:ext cx="11909778" cy="1338828"/>
          </a:xfrm>
          <a:prstGeom prst="rect">
            <a:avLst/>
          </a:prstGeom>
        </p:spPr>
        <p:txBody>
          <a:bodyPr wrap="square">
            <a:spAutoFit/>
          </a:bodyPr>
          <a:lstStyle/>
          <a:p>
            <a:pPr>
              <a:lnSpc>
                <a:spcPct val="150000"/>
              </a:lnSpc>
            </a:pPr>
            <a:r>
              <a:rPr lang="es-MX" dirty="0">
                <a:solidFill>
                  <a:srgbClr val="202122"/>
                </a:solidFill>
                <a:latin typeface="Arial" panose="020B0604020202020204" pitchFamily="34" charset="0"/>
              </a:rPr>
              <a:t>El </a:t>
            </a:r>
            <a:r>
              <a:rPr lang="es-MX" dirty="0" smtClean="0">
                <a:solidFill>
                  <a:srgbClr val="202122"/>
                </a:solidFill>
                <a:latin typeface="Arial" panose="020B0604020202020204" pitchFamily="34" charset="0"/>
              </a:rPr>
              <a:t>ano </a:t>
            </a:r>
            <a:r>
              <a:rPr lang="es-MX" dirty="0">
                <a:solidFill>
                  <a:srgbClr val="202122"/>
                </a:solidFill>
                <a:latin typeface="Arial" panose="020B0604020202020204" pitchFamily="34" charset="0"/>
              </a:rPr>
              <a:t>es la abertura final del tracto digestivo. Consta de un </a:t>
            </a:r>
            <a:r>
              <a:rPr lang="es-MX" dirty="0">
                <a:solidFill>
                  <a:srgbClr val="0645AD"/>
                </a:solidFill>
                <a:latin typeface="Arial" panose="020B0604020202020204" pitchFamily="34" charset="0"/>
                <a:hlinkClick r:id="rId3" tooltip="Músculo esfínter externo del ano"/>
              </a:rPr>
              <a:t>esfínter anal externo</a:t>
            </a:r>
            <a:r>
              <a:rPr lang="es-MX" dirty="0">
                <a:solidFill>
                  <a:srgbClr val="202122"/>
                </a:solidFill>
                <a:latin typeface="Arial" panose="020B0604020202020204" pitchFamily="34" charset="0"/>
              </a:rPr>
              <a:t> y otro </a:t>
            </a:r>
            <a:r>
              <a:rPr lang="es-MX" dirty="0">
                <a:solidFill>
                  <a:srgbClr val="0645AD"/>
                </a:solidFill>
                <a:latin typeface="Arial" panose="020B0604020202020204" pitchFamily="34" charset="0"/>
                <a:hlinkClick r:id="rId4" tooltip="Músculo esfínter interno del ano"/>
              </a:rPr>
              <a:t>interno</a:t>
            </a:r>
            <a:r>
              <a:rPr lang="es-MX" dirty="0">
                <a:solidFill>
                  <a:srgbClr val="202122"/>
                </a:solidFill>
                <a:latin typeface="Arial" panose="020B0604020202020204" pitchFamily="34" charset="0"/>
              </a:rPr>
              <a:t> que tienen la función de controlar el proceso de expulsión de las heces al exterior. El funcionamiento inadecuado de los esfínteres del ano puede provocar </a:t>
            </a:r>
            <a:r>
              <a:rPr lang="es-MX" dirty="0">
                <a:solidFill>
                  <a:srgbClr val="0645AD"/>
                </a:solidFill>
                <a:latin typeface="Arial" panose="020B0604020202020204" pitchFamily="34" charset="0"/>
                <a:hlinkClick r:id="rId5" tooltip="Incontinencia fecal"/>
              </a:rPr>
              <a:t>incontinencia </a:t>
            </a:r>
            <a:r>
              <a:rPr lang="es-MX" dirty="0" smtClean="0">
                <a:solidFill>
                  <a:srgbClr val="0645AD"/>
                </a:solidFill>
                <a:latin typeface="Arial" panose="020B0604020202020204" pitchFamily="34" charset="0"/>
                <a:hlinkClick r:id="rId5" tooltip="Incontinencia fecal"/>
              </a:rPr>
              <a:t>fecal</a:t>
            </a:r>
            <a:r>
              <a:rPr lang="es-MX" dirty="0" smtClean="0">
                <a:solidFill>
                  <a:srgbClr val="0645AD"/>
                </a:solidFill>
                <a:latin typeface="Arial" panose="020B0604020202020204" pitchFamily="34" charset="0"/>
              </a:rPr>
              <a:t>.</a:t>
            </a:r>
            <a:endParaRPr lang="en-US" dirty="0"/>
          </a:p>
        </p:txBody>
      </p:sp>
    </p:spTree>
    <p:extLst>
      <p:ext uri="{BB962C8B-B14F-4D97-AF65-F5344CB8AC3E}">
        <p14:creationId xmlns:p14="http://schemas.microsoft.com/office/powerpoint/2010/main" val="2178736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4" y="438326"/>
            <a:ext cx="7620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8530542" y="138896"/>
            <a:ext cx="4056568" cy="4801314"/>
          </a:xfrm>
          <a:prstGeom prst="rect">
            <a:avLst/>
          </a:prstGeom>
        </p:spPr>
        <p:txBody>
          <a:bodyPr wrap="square">
            <a:spAutoFit/>
          </a:bodyPr>
          <a:lstStyle/>
          <a:p>
            <a:r>
              <a:rPr lang="en-US" dirty="0">
                <a:solidFill>
                  <a:srgbClr val="202122"/>
                </a:solidFill>
                <a:latin typeface="Arial" panose="020B0604020202020204" pitchFamily="34" charset="0"/>
              </a:rPr>
              <a:t>Esquema del intestino grueso. </a:t>
            </a:r>
            <a:endParaRPr lang="en-US" dirty="0" smtClean="0">
              <a:solidFill>
                <a:srgbClr val="202122"/>
              </a:solidFill>
              <a:latin typeface="Arial" panose="020B0604020202020204" pitchFamily="34" charset="0"/>
            </a:endParaRPr>
          </a:p>
          <a:p>
            <a:endParaRPr lang="en-US" dirty="0" smtClean="0">
              <a:solidFill>
                <a:srgbClr val="202122"/>
              </a:solidFill>
              <a:latin typeface="Arial" panose="020B0604020202020204" pitchFamily="34" charset="0"/>
            </a:endParaRPr>
          </a:p>
          <a:p>
            <a:r>
              <a:rPr lang="en-US" dirty="0" smtClean="0">
                <a:solidFill>
                  <a:srgbClr val="202122"/>
                </a:solidFill>
                <a:latin typeface="Arial" panose="020B0604020202020204" pitchFamily="34" charset="0"/>
              </a:rPr>
              <a:t>1.Apendice vermiforme</a:t>
            </a:r>
          </a:p>
          <a:p>
            <a:r>
              <a:rPr lang="en-US" dirty="0" smtClean="0">
                <a:solidFill>
                  <a:srgbClr val="202122"/>
                </a:solidFill>
                <a:latin typeface="Arial" panose="020B0604020202020204" pitchFamily="34" charset="0"/>
              </a:rPr>
              <a:t>2.Ciego</a:t>
            </a:r>
          </a:p>
          <a:p>
            <a:r>
              <a:rPr lang="es-MX" dirty="0" smtClean="0">
                <a:solidFill>
                  <a:srgbClr val="202122"/>
                </a:solidFill>
                <a:latin typeface="Arial" panose="020B0604020202020204" pitchFamily="34" charset="0"/>
              </a:rPr>
              <a:t>3. Válvula ileocecal</a:t>
            </a:r>
            <a:endParaRPr lang="en-US" dirty="0" smtClean="0">
              <a:solidFill>
                <a:srgbClr val="202122"/>
              </a:solidFill>
              <a:latin typeface="Arial" panose="020B0604020202020204" pitchFamily="34" charset="0"/>
            </a:endParaRPr>
          </a:p>
          <a:p>
            <a:r>
              <a:rPr lang="en-US" dirty="0" smtClean="0">
                <a:solidFill>
                  <a:srgbClr val="202122"/>
                </a:solidFill>
                <a:latin typeface="Arial" panose="020B0604020202020204" pitchFamily="34" charset="0"/>
              </a:rPr>
              <a:t>4.</a:t>
            </a:r>
            <a:r>
              <a:rPr lang="en-US" dirty="0">
                <a:solidFill>
                  <a:srgbClr val="0645AD"/>
                </a:solidFill>
                <a:latin typeface="Arial" panose="020B0604020202020204" pitchFamily="34" charset="0"/>
              </a:rPr>
              <a:t> </a:t>
            </a:r>
            <a:r>
              <a:rPr lang="en-US" dirty="0">
                <a:latin typeface="Arial" panose="020B0604020202020204" pitchFamily="34" charset="0"/>
              </a:rPr>
              <a:t>i</a:t>
            </a:r>
            <a:r>
              <a:rPr lang="en-US" dirty="0" smtClean="0">
                <a:latin typeface="Arial" panose="020B0604020202020204" pitchFamily="34" charset="0"/>
              </a:rPr>
              <a:t>leon</a:t>
            </a:r>
          </a:p>
          <a:p>
            <a:r>
              <a:rPr lang="en-US" dirty="0" smtClean="0">
                <a:solidFill>
                  <a:srgbClr val="202122"/>
                </a:solidFill>
                <a:latin typeface="Arial" panose="020B0604020202020204" pitchFamily="34" charset="0"/>
              </a:rPr>
              <a:t>5.</a:t>
            </a:r>
            <a:r>
              <a:rPr lang="en-US" dirty="0">
                <a:solidFill>
                  <a:srgbClr val="0645AD"/>
                </a:solidFill>
                <a:latin typeface="Arial" panose="020B0604020202020204" pitchFamily="34" charset="0"/>
              </a:rPr>
              <a:t> </a:t>
            </a:r>
            <a:r>
              <a:rPr lang="en-US" dirty="0" smtClean="0">
                <a:latin typeface="Arial" panose="020B0604020202020204" pitchFamily="34" charset="0"/>
              </a:rPr>
              <a:t>Colon ascendente</a:t>
            </a:r>
          </a:p>
          <a:p>
            <a:r>
              <a:rPr lang="en-US" dirty="0" smtClean="0">
                <a:latin typeface="Arial" panose="020B0604020202020204" pitchFamily="34" charset="0"/>
              </a:rPr>
              <a:t>6.Taenia</a:t>
            </a:r>
            <a:r>
              <a:rPr lang="en-US" u="sng" dirty="0" smtClean="0">
                <a:latin typeface="Arial" panose="020B0604020202020204" pitchFamily="34" charset="0"/>
              </a:rPr>
              <a:t> </a:t>
            </a:r>
            <a:r>
              <a:rPr lang="en-US" dirty="0" smtClean="0">
                <a:latin typeface="Arial" panose="020B0604020202020204" pitchFamily="34" charset="0"/>
              </a:rPr>
              <a:t>coli</a:t>
            </a:r>
          </a:p>
          <a:p>
            <a:r>
              <a:rPr lang="en-US" dirty="0" smtClean="0">
                <a:solidFill>
                  <a:srgbClr val="202122"/>
                </a:solidFill>
                <a:latin typeface="Arial" panose="020B0604020202020204" pitchFamily="34" charset="0"/>
              </a:rPr>
              <a:t>7.Ángulo </a:t>
            </a:r>
            <a:r>
              <a:rPr lang="en-US" dirty="0">
                <a:solidFill>
                  <a:srgbClr val="202122"/>
                </a:solidFill>
                <a:latin typeface="Arial" panose="020B0604020202020204" pitchFamily="34" charset="0"/>
              </a:rPr>
              <a:t>hepático del </a:t>
            </a:r>
            <a:r>
              <a:rPr lang="en-US" dirty="0" smtClean="0">
                <a:solidFill>
                  <a:srgbClr val="202122"/>
                </a:solidFill>
                <a:latin typeface="Arial" panose="020B0604020202020204" pitchFamily="34" charset="0"/>
              </a:rPr>
              <a:t>colon </a:t>
            </a:r>
          </a:p>
          <a:p>
            <a:r>
              <a:rPr lang="en-US" dirty="0" smtClean="0">
                <a:solidFill>
                  <a:srgbClr val="202122"/>
                </a:solidFill>
                <a:latin typeface="Arial" panose="020B0604020202020204" pitchFamily="34" charset="0"/>
              </a:rPr>
              <a:t>8.Colon transverso</a:t>
            </a:r>
          </a:p>
          <a:p>
            <a:r>
              <a:rPr lang="en-US" dirty="0" smtClean="0">
                <a:latin typeface="Arial" panose="020B0604020202020204" pitchFamily="34" charset="0"/>
              </a:rPr>
              <a:t> </a:t>
            </a:r>
            <a:r>
              <a:rPr lang="en-US" dirty="0" smtClean="0">
                <a:solidFill>
                  <a:srgbClr val="202122"/>
                </a:solidFill>
                <a:latin typeface="Arial" panose="020B0604020202020204" pitchFamily="34" charset="0"/>
              </a:rPr>
              <a:t>9.Ángulo </a:t>
            </a:r>
            <a:r>
              <a:rPr lang="en-US" dirty="0">
                <a:solidFill>
                  <a:srgbClr val="202122"/>
                </a:solidFill>
                <a:latin typeface="Arial" panose="020B0604020202020204" pitchFamily="34" charset="0"/>
              </a:rPr>
              <a:t>esplénico del </a:t>
            </a:r>
            <a:r>
              <a:rPr lang="en-US" dirty="0" smtClean="0">
                <a:solidFill>
                  <a:srgbClr val="202122"/>
                </a:solidFill>
                <a:latin typeface="Arial" panose="020B0604020202020204" pitchFamily="34" charset="0"/>
              </a:rPr>
              <a:t>colon</a:t>
            </a:r>
          </a:p>
          <a:p>
            <a:r>
              <a:rPr lang="en-US" dirty="0" smtClean="0">
                <a:solidFill>
                  <a:srgbClr val="202122"/>
                </a:solidFill>
                <a:latin typeface="Arial" panose="020B0604020202020204" pitchFamily="34" charset="0"/>
              </a:rPr>
              <a:t>10.Haustras </a:t>
            </a:r>
          </a:p>
          <a:p>
            <a:r>
              <a:rPr lang="en-US" dirty="0" smtClean="0">
                <a:solidFill>
                  <a:srgbClr val="202122"/>
                </a:solidFill>
                <a:latin typeface="Arial" panose="020B0604020202020204" pitchFamily="34" charset="0"/>
              </a:rPr>
              <a:t>11.</a:t>
            </a:r>
            <a:r>
              <a:rPr lang="en-US" dirty="0">
                <a:solidFill>
                  <a:srgbClr val="0645AD"/>
                </a:solidFill>
                <a:latin typeface="Arial" panose="020B0604020202020204" pitchFamily="34" charset="0"/>
              </a:rPr>
              <a:t> </a:t>
            </a:r>
            <a:r>
              <a:rPr lang="en-US" dirty="0" smtClean="0">
                <a:latin typeface="Arial" panose="020B0604020202020204" pitchFamily="34" charset="0"/>
              </a:rPr>
              <a:t>Colon descendente</a:t>
            </a:r>
            <a:endParaRPr lang="en-US" dirty="0" smtClean="0">
              <a:solidFill>
                <a:srgbClr val="202122"/>
              </a:solidFill>
              <a:latin typeface="Arial" panose="020B0604020202020204" pitchFamily="34" charset="0"/>
            </a:endParaRPr>
          </a:p>
          <a:p>
            <a:r>
              <a:rPr lang="en-US" dirty="0" smtClean="0">
                <a:solidFill>
                  <a:srgbClr val="202122"/>
                </a:solidFill>
                <a:latin typeface="Arial" panose="020B0604020202020204" pitchFamily="34" charset="0"/>
              </a:rPr>
              <a:t>12</a:t>
            </a:r>
            <a:r>
              <a:rPr lang="en-US" dirty="0">
                <a:solidFill>
                  <a:srgbClr val="202122"/>
                </a:solidFill>
                <a:latin typeface="Arial" panose="020B0604020202020204" pitchFamily="34" charset="0"/>
              </a:rPr>
              <a:t>. Flexura </a:t>
            </a:r>
            <a:r>
              <a:rPr lang="en-US" dirty="0" smtClean="0">
                <a:solidFill>
                  <a:srgbClr val="202122"/>
                </a:solidFill>
                <a:latin typeface="Arial" panose="020B0604020202020204" pitchFamily="34" charset="0"/>
              </a:rPr>
              <a:t>sigmoidea </a:t>
            </a:r>
          </a:p>
          <a:p>
            <a:r>
              <a:rPr lang="en-US" dirty="0" smtClean="0">
                <a:solidFill>
                  <a:srgbClr val="202122"/>
                </a:solidFill>
                <a:latin typeface="Arial" panose="020B0604020202020204" pitchFamily="34" charset="0"/>
              </a:rPr>
              <a:t>13. Colon sigmoide</a:t>
            </a:r>
            <a:endParaRPr lang="en-US" dirty="0" smtClean="0">
              <a:latin typeface="Arial" panose="020B0604020202020204" pitchFamily="34" charset="0"/>
            </a:endParaRPr>
          </a:p>
          <a:p>
            <a:r>
              <a:rPr lang="en-US" dirty="0" smtClean="0">
                <a:solidFill>
                  <a:srgbClr val="202122"/>
                </a:solidFill>
                <a:latin typeface="Arial" panose="020B0604020202020204" pitchFamily="34" charset="0"/>
              </a:rPr>
              <a:t>14. Recto </a:t>
            </a:r>
          </a:p>
          <a:p>
            <a:r>
              <a:rPr lang="en-US" dirty="0" smtClean="0">
                <a:solidFill>
                  <a:srgbClr val="202122"/>
                </a:solidFill>
                <a:latin typeface="Arial" panose="020B0604020202020204" pitchFamily="34" charset="0"/>
              </a:rPr>
              <a:t>15. Ano</a:t>
            </a:r>
            <a:endParaRPr lang="en-US" dirty="0"/>
          </a:p>
        </p:txBody>
      </p:sp>
    </p:spTree>
    <p:extLst>
      <p:ext uri="{BB962C8B-B14F-4D97-AF65-F5344CB8AC3E}">
        <p14:creationId xmlns:p14="http://schemas.microsoft.com/office/powerpoint/2010/main" val="3794505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18430" y="106023"/>
            <a:ext cx="5121915" cy="369332"/>
          </a:xfrm>
          <a:prstGeom prst="rect">
            <a:avLst/>
          </a:prstGeom>
        </p:spPr>
        <p:txBody>
          <a:bodyPr wrap="none">
            <a:spAutoFit/>
          </a:bodyPr>
          <a:lstStyle/>
          <a:p>
            <a:r>
              <a:rPr lang="en-US" b="1" u="sng" dirty="0" smtClean="0">
                <a:solidFill>
                  <a:srgbClr val="000000"/>
                </a:solidFill>
                <a:latin typeface="Linux Libertine"/>
              </a:rPr>
              <a:t>Algunas Enfermedades </a:t>
            </a:r>
            <a:r>
              <a:rPr lang="en-US" b="1" u="sng" dirty="0">
                <a:solidFill>
                  <a:srgbClr val="000000"/>
                </a:solidFill>
                <a:latin typeface="Linux Libertine"/>
              </a:rPr>
              <a:t>del aparato digestivo</a:t>
            </a:r>
            <a:endParaRPr lang="en-US" b="1" i="0" u="sng" dirty="0">
              <a:solidFill>
                <a:srgbClr val="000000"/>
              </a:solidFill>
              <a:effectLst/>
              <a:latin typeface="Linux Libertine"/>
            </a:endParaRPr>
          </a:p>
        </p:txBody>
      </p:sp>
      <p:sp>
        <p:nvSpPr>
          <p:cNvPr id="3" name="Rectángulo 2"/>
          <p:cNvSpPr/>
          <p:nvPr/>
        </p:nvSpPr>
        <p:spPr>
          <a:xfrm>
            <a:off x="750908" y="794645"/>
            <a:ext cx="1274708" cy="369332"/>
          </a:xfrm>
          <a:prstGeom prst="rect">
            <a:avLst/>
          </a:prstGeom>
        </p:spPr>
        <p:txBody>
          <a:bodyPr wrap="none">
            <a:spAutoFit/>
          </a:bodyPr>
          <a:lstStyle/>
          <a:p>
            <a:r>
              <a:rPr lang="en-US" dirty="0" smtClean="0">
                <a:solidFill>
                  <a:srgbClr val="000000"/>
                </a:solidFill>
                <a:latin typeface="Linux Libertine"/>
              </a:rPr>
              <a:t>*Esofagitis</a:t>
            </a:r>
            <a:endParaRPr lang="en-US" b="0" i="0" dirty="0">
              <a:solidFill>
                <a:srgbClr val="000000"/>
              </a:solidFill>
              <a:effectLst/>
              <a:latin typeface="Linux Libertine"/>
            </a:endParaRPr>
          </a:p>
        </p:txBody>
      </p:sp>
      <p:sp>
        <p:nvSpPr>
          <p:cNvPr id="4" name="Rectángulo 3"/>
          <p:cNvSpPr/>
          <p:nvPr/>
        </p:nvSpPr>
        <p:spPr>
          <a:xfrm>
            <a:off x="734209" y="1201045"/>
            <a:ext cx="2685351" cy="369332"/>
          </a:xfrm>
          <a:prstGeom prst="rect">
            <a:avLst/>
          </a:prstGeom>
        </p:spPr>
        <p:txBody>
          <a:bodyPr wrap="none">
            <a:spAutoFit/>
          </a:bodyPr>
          <a:lstStyle/>
          <a:p>
            <a:r>
              <a:rPr lang="en-US" dirty="0" smtClean="0">
                <a:solidFill>
                  <a:srgbClr val="000000"/>
                </a:solidFill>
                <a:latin typeface="Linux Libertine"/>
              </a:rPr>
              <a:t>*Reflujo </a:t>
            </a:r>
            <a:r>
              <a:rPr lang="en-US" dirty="0">
                <a:solidFill>
                  <a:srgbClr val="000000"/>
                </a:solidFill>
                <a:latin typeface="Linux Libertine"/>
              </a:rPr>
              <a:t>gastroesofágico</a:t>
            </a:r>
            <a:endParaRPr lang="en-US" b="0" i="0" dirty="0">
              <a:solidFill>
                <a:srgbClr val="000000"/>
              </a:solidFill>
              <a:effectLst/>
              <a:latin typeface="Linux Libertine"/>
            </a:endParaRPr>
          </a:p>
        </p:txBody>
      </p:sp>
      <p:sp>
        <p:nvSpPr>
          <p:cNvPr id="5" name="Rectángulo 4"/>
          <p:cNvSpPr/>
          <p:nvPr/>
        </p:nvSpPr>
        <p:spPr>
          <a:xfrm>
            <a:off x="739713" y="1573579"/>
            <a:ext cx="1838965" cy="369332"/>
          </a:xfrm>
          <a:prstGeom prst="rect">
            <a:avLst/>
          </a:prstGeom>
        </p:spPr>
        <p:txBody>
          <a:bodyPr wrap="none">
            <a:spAutoFit/>
          </a:bodyPr>
          <a:lstStyle/>
          <a:p>
            <a:r>
              <a:rPr lang="en-US" dirty="0" smtClean="0">
                <a:solidFill>
                  <a:srgbClr val="000000"/>
                </a:solidFill>
                <a:latin typeface="Linux Libertine"/>
              </a:rPr>
              <a:t>*Hernia </a:t>
            </a:r>
            <a:r>
              <a:rPr lang="en-US" dirty="0">
                <a:solidFill>
                  <a:srgbClr val="000000"/>
                </a:solidFill>
                <a:latin typeface="Linux Libertine"/>
              </a:rPr>
              <a:t>de hiato</a:t>
            </a:r>
            <a:endParaRPr lang="en-US" b="0" i="0" dirty="0">
              <a:solidFill>
                <a:srgbClr val="000000"/>
              </a:solidFill>
              <a:effectLst/>
              <a:latin typeface="Linux Libertine"/>
            </a:endParaRPr>
          </a:p>
        </p:txBody>
      </p:sp>
      <p:sp>
        <p:nvSpPr>
          <p:cNvPr id="6" name="Rectángulo 5"/>
          <p:cNvSpPr/>
          <p:nvPr/>
        </p:nvSpPr>
        <p:spPr>
          <a:xfrm>
            <a:off x="718220" y="1934823"/>
            <a:ext cx="2198038" cy="369332"/>
          </a:xfrm>
          <a:prstGeom prst="rect">
            <a:avLst/>
          </a:prstGeom>
        </p:spPr>
        <p:txBody>
          <a:bodyPr wrap="none">
            <a:spAutoFit/>
          </a:bodyPr>
          <a:lstStyle/>
          <a:p>
            <a:r>
              <a:rPr lang="en-US" dirty="0" smtClean="0">
                <a:solidFill>
                  <a:srgbClr val="000000"/>
                </a:solidFill>
                <a:latin typeface="Linux Libertine"/>
              </a:rPr>
              <a:t>*Esófago </a:t>
            </a:r>
            <a:r>
              <a:rPr lang="en-US" dirty="0">
                <a:solidFill>
                  <a:srgbClr val="000000"/>
                </a:solidFill>
                <a:latin typeface="Linux Libertine"/>
              </a:rPr>
              <a:t>de Barrett</a:t>
            </a:r>
            <a:endParaRPr lang="en-US" b="0" i="0" dirty="0">
              <a:solidFill>
                <a:srgbClr val="000000"/>
              </a:solidFill>
              <a:effectLst/>
              <a:latin typeface="Linux Libertine"/>
            </a:endParaRPr>
          </a:p>
        </p:txBody>
      </p:sp>
      <p:sp>
        <p:nvSpPr>
          <p:cNvPr id="7" name="Rectángulo 6"/>
          <p:cNvSpPr/>
          <p:nvPr/>
        </p:nvSpPr>
        <p:spPr>
          <a:xfrm>
            <a:off x="705574" y="2296067"/>
            <a:ext cx="1749197" cy="369332"/>
          </a:xfrm>
          <a:prstGeom prst="rect">
            <a:avLst/>
          </a:prstGeom>
        </p:spPr>
        <p:txBody>
          <a:bodyPr wrap="none">
            <a:spAutoFit/>
          </a:bodyPr>
          <a:lstStyle/>
          <a:p>
            <a:r>
              <a:rPr lang="en-US" dirty="0" smtClean="0">
                <a:solidFill>
                  <a:srgbClr val="000000"/>
                </a:solidFill>
                <a:latin typeface="Linux Libertine"/>
              </a:rPr>
              <a:t>*Úlcera </a:t>
            </a:r>
            <a:r>
              <a:rPr lang="en-US" dirty="0">
                <a:solidFill>
                  <a:srgbClr val="000000"/>
                </a:solidFill>
                <a:latin typeface="Linux Libertine"/>
              </a:rPr>
              <a:t>péptica</a:t>
            </a:r>
            <a:endParaRPr lang="en-US" b="0" i="0" dirty="0">
              <a:solidFill>
                <a:srgbClr val="000000"/>
              </a:solidFill>
              <a:effectLst/>
              <a:latin typeface="Linux Libertine"/>
            </a:endParaRPr>
          </a:p>
        </p:txBody>
      </p:sp>
      <p:sp>
        <p:nvSpPr>
          <p:cNvPr id="8" name="Rectángulo 7"/>
          <p:cNvSpPr/>
          <p:nvPr/>
        </p:nvSpPr>
        <p:spPr>
          <a:xfrm>
            <a:off x="772494" y="2725045"/>
            <a:ext cx="1479892" cy="369332"/>
          </a:xfrm>
          <a:prstGeom prst="rect">
            <a:avLst/>
          </a:prstGeom>
        </p:spPr>
        <p:txBody>
          <a:bodyPr wrap="none">
            <a:spAutoFit/>
          </a:bodyPr>
          <a:lstStyle/>
          <a:p>
            <a:r>
              <a:rPr lang="en-US" dirty="0" smtClean="0">
                <a:solidFill>
                  <a:srgbClr val="000000"/>
                </a:solidFill>
                <a:latin typeface="Linux Libertine"/>
              </a:rPr>
              <a:t>*Pancreatitis</a:t>
            </a:r>
            <a:endParaRPr lang="en-US" b="0" i="0" dirty="0">
              <a:solidFill>
                <a:srgbClr val="000000"/>
              </a:solidFill>
              <a:effectLst/>
              <a:latin typeface="Linux Libertine"/>
            </a:endParaRPr>
          </a:p>
        </p:txBody>
      </p:sp>
      <p:sp>
        <p:nvSpPr>
          <p:cNvPr id="9" name="Rectángulo 8"/>
          <p:cNvSpPr/>
          <p:nvPr/>
        </p:nvSpPr>
        <p:spPr>
          <a:xfrm>
            <a:off x="744767" y="3131445"/>
            <a:ext cx="1377300" cy="369332"/>
          </a:xfrm>
          <a:prstGeom prst="rect">
            <a:avLst/>
          </a:prstGeom>
        </p:spPr>
        <p:txBody>
          <a:bodyPr wrap="none">
            <a:spAutoFit/>
          </a:bodyPr>
          <a:lstStyle/>
          <a:p>
            <a:r>
              <a:rPr lang="en-US" dirty="0" smtClean="0">
                <a:solidFill>
                  <a:srgbClr val="000000"/>
                </a:solidFill>
                <a:latin typeface="Linux Libertine"/>
              </a:rPr>
              <a:t>*Colelitiasis</a:t>
            </a:r>
            <a:endParaRPr lang="en-US" b="0" i="0" dirty="0">
              <a:solidFill>
                <a:srgbClr val="000000"/>
              </a:solidFill>
              <a:effectLst/>
              <a:latin typeface="Linux Libertine"/>
            </a:endParaRPr>
          </a:p>
        </p:txBody>
      </p:sp>
      <p:sp>
        <p:nvSpPr>
          <p:cNvPr id="10" name="Rectángulo 9"/>
          <p:cNvSpPr/>
          <p:nvPr/>
        </p:nvSpPr>
        <p:spPr>
          <a:xfrm>
            <a:off x="741790" y="3492690"/>
            <a:ext cx="1992853" cy="369332"/>
          </a:xfrm>
          <a:prstGeom prst="rect">
            <a:avLst/>
          </a:prstGeom>
        </p:spPr>
        <p:txBody>
          <a:bodyPr wrap="none">
            <a:spAutoFit/>
          </a:bodyPr>
          <a:lstStyle/>
          <a:p>
            <a:r>
              <a:rPr lang="en-US" dirty="0" smtClean="0">
                <a:solidFill>
                  <a:srgbClr val="000000"/>
                </a:solidFill>
                <a:latin typeface="Linux Libertine"/>
              </a:rPr>
              <a:t>*Cirrosis </a:t>
            </a:r>
            <a:r>
              <a:rPr lang="en-US" dirty="0">
                <a:solidFill>
                  <a:srgbClr val="000000"/>
                </a:solidFill>
                <a:latin typeface="Linux Libertine"/>
              </a:rPr>
              <a:t>hepática</a:t>
            </a:r>
            <a:endParaRPr lang="en-US" b="0" i="0" dirty="0">
              <a:solidFill>
                <a:srgbClr val="000000"/>
              </a:solidFill>
              <a:effectLst/>
              <a:latin typeface="Linux Libertine"/>
            </a:endParaRPr>
          </a:p>
        </p:txBody>
      </p:sp>
      <p:sp>
        <p:nvSpPr>
          <p:cNvPr id="11" name="Rectángulo 10"/>
          <p:cNvSpPr/>
          <p:nvPr/>
        </p:nvSpPr>
        <p:spPr>
          <a:xfrm>
            <a:off x="726616" y="3899090"/>
            <a:ext cx="1774845" cy="369332"/>
          </a:xfrm>
          <a:prstGeom prst="rect">
            <a:avLst/>
          </a:prstGeom>
        </p:spPr>
        <p:txBody>
          <a:bodyPr wrap="none">
            <a:spAutoFit/>
          </a:bodyPr>
          <a:lstStyle/>
          <a:p>
            <a:r>
              <a:rPr lang="en-US" dirty="0">
                <a:solidFill>
                  <a:srgbClr val="000000"/>
                </a:solidFill>
                <a:latin typeface="Linux Libertine"/>
              </a:rPr>
              <a:t>*</a:t>
            </a:r>
            <a:r>
              <a:rPr lang="en-US" dirty="0" smtClean="0">
                <a:solidFill>
                  <a:srgbClr val="000000"/>
                </a:solidFill>
                <a:latin typeface="Linux Libertine"/>
              </a:rPr>
              <a:t>Gastroenteritis</a:t>
            </a:r>
            <a:endParaRPr lang="en-US" b="0" i="0" dirty="0">
              <a:solidFill>
                <a:srgbClr val="000000"/>
              </a:solidFill>
              <a:effectLst/>
              <a:latin typeface="Linux Libertine"/>
            </a:endParaRPr>
          </a:p>
        </p:txBody>
      </p:sp>
      <p:sp>
        <p:nvSpPr>
          <p:cNvPr id="12" name="Rectángulo 11"/>
          <p:cNvSpPr/>
          <p:nvPr/>
        </p:nvSpPr>
        <p:spPr>
          <a:xfrm>
            <a:off x="6748482" y="828512"/>
            <a:ext cx="3390672" cy="369332"/>
          </a:xfrm>
          <a:prstGeom prst="rect">
            <a:avLst/>
          </a:prstGeom>
        </p:spPr>
        <p:txBody>
          <a:bodyPr wrap="none">
            <a:spAutoFit/>
          </a:bodyPr>
          <a:lstStyle/>
          <a:p>
            <a:r>
              <a:rPr lang="en-US" dirty="0" smtClean="0">
                <a:solidFill>
                  <a:srgbClr val="000000"/>
                </a:solidFill>
                <a:latin typeface="Linux Libertine"/>
              </a:rPr>
              <a:t>*Síndrome </a:t>
            </a:r>
            <a:r>
              <a:rPr lang="en-US" dirty="0">
                <a:solidFill>
                  <a:srgbClr val="000000"/>
                </a:solidFill>
                <a:latin typeface="Linux Libertine"/>
              </a:rPr>
              <a:t>del intestino irritable</a:t>
            </a:r>
            <a:endParaRPr lang="en-US" b="0" i="0" dirty="0">
              <a:solidFill>
                <a:srgbClr val="000000"/>
              </a:solidFill>
              <a:effectLst/>
              <a:latin typeface="Linux Libertine"/>
            </a:endParaRPr>
          </a:p>
        </p:txBody>
      </p:sp>
      <p:sp>
        <p:nvSpPr>
          <p:cNvPr id="13" name="Rectángulo 12"/>
          <p:cNvSpPr/>
          <p:nvPr/>
        </p:nvSpPr>
        <p:spPr>
          <a:xfrm>
            <a:off x="6791999" y="1280068"/>
            <a:ext cx="1249060" cy="369332"/>
          </a:xfrm>
          <a:prstGeom prst="rect">
            <a:avLst/>
          </a:prstGeom>
        </p:spPr>
        <p:txBody>
          <a:bodyPr wrap="none">
            <a:spAutoFit/>
          </a:bodyPr>
          <a:lstStyle/>
          <a:p>
            <a:r>
              <a:rPr lang="en-US" dirty="0" smtClean="0">
                <a:solidFill>
                  <a:srgbClr val="000000"/>
                </a:solidFill>
                <a:latin typeface="Linux Libertine"/>
              </a:rPr>
              <a:t>*Celiaquía</a:t>
            </a:r>
            <a:endParaRPr lang="en-US" b="0" i="0" dirty="0">
              <a:solidFill>
                <a:srgbClr val="000000"/>
              </a:solidFill>
              <a:effectLst/>
              <a:latin typeface="Linux Libertine"/>
            </a:endParaRPr>
          </a:p>
        </p:txBody>
      </p:sp>
      <p:sp>
        <p:nvSpPr>
          <p:cNvPr id="14" name="Rectángulo 13"/>
          <p:cNvSpPr/>
          <p:nvPr/>
        </p:nvSpPr>
        <p:spPr>
          <a:xfrm>
            <a:off x="6771602" y="1663890"/>
            <a:ext cx="3570208" cy="369332"/>
          </a:xfrm>
          <a:prstGeom prst="rect">
            <a:avLst/>
          </a:prstGeom>
        </p:spPr>
        <p:txBody>
          <a:bodyPr wrap="none">
            <a:spAutoFit/>
          </a:bodyPr>
          <a:lstStyle/>
          <a:p>
            <a:r>
              <a:rPr lang="es-MX" dirty="0" smtClean="0">
                <a:solidFill>
                  <a:srgbClr val="000000"/>
                </a:solidFill>
                <a:latin typeface="Linux Libertine"/>
              </a:rPr>
              <a:t>*Sensibilidad </a:t>
            </a:r>
            <a:r>
              <a:rPr lang="es-MX" dirty="0">
                <a:solidFill>
                  <a:srgbClr val="000000"/>
                </a:solidFill>
                <a:latin typeface="Linux Libertine"/>
              </a:rPr>
              <a:t>al gluten no celíaca</a:t>
            </a:r>
            <a:endParaRPr lang="es-MX" b="0" i="0" dirty="0">
              <a:solidFill>
                <a:srgbClr val="000000"/>
              </a:solidFill>
              <a:effectLst/>
              <a:latin typeface="Linux Libertine"/>
            </a:endParaRPr>
          </a:p>
        </p:txBody>
      </p:sp>
      <p:sp>
        <p:nvSpPr>
          <p:cNvPr id="15" name="Rectángulo 14"/>
          <p:cNvSpPr/>
          <p:nvPr/>
        </p:nvSpPr>
        <p:spPr>
          <a:xfrm>
            <a:off x="6754445" y="2025134"/>
            <a:ext cx="3762568" cy="369332"/>
          </a:xfrm>
          <a:prstGeom prst="rect">
            <a:avLst/>
          </a:prstGeom>
        </p:spPr>
        <p:txBody>
          <a:bodyPr wrap="none">
            <a:spAutoFit/>
          </a:bodyPr>
          <a:lstStyle/>
          <a:p>
            <a:r>
              <a:rPr lang="en-US" dirty="0" smtClean="0">
                <a:solidFill>
                  <a:srgbClr val="000000"/>
                </a:solidFill>
                <a:latin typeface="Linux Libertine"/>
              </a:rPr>
              <a:t>*Enfermedad </a:t>
            </a:r>
            <a:r>
              <a:rPr lang="en-US" dirty="0">
                <a:solidFill>
                  <a:srgbClr val="000000"/>
                </a:solidFill>
                <a:latin typeface="Linux Libertine"/>
              </a:rPr>
              <a:t>inflamatoria intestinal</a:t>
            </a:r>
            <a:endParaRPr lang="en-US" b="0" i="0" dirty="0">
              <a:solidFill>
                <a:srgbClr val="000000"/>
              </a:solidFill>
              <a:effectLst/>
              <a:latin typeface="Linux Libertine"/>
            </a:endParaRPr>
          </a:p>
        </p:txBody>
      </p:sp>
      <p:sp>
        <p:nvSpPr>
          <p:cNvPr id="16" name="Rectángulo 15"/>
          <p:cNvSpPr/>
          <p:nvPr/>
        </p:nvSpPr>
        <p:spPr>
          <a:xfrm>
            <a:off x="6801219" y="2420245"/>
            <a:ext cx="2698175" cy="369332"/>
          </a:xfrm>
          <a:prstGeom prst="rect">
            <a:avLst/>
          </a:prstGeom>
        </p:spPr>
        <p:txBody>
          <a:bodyPr wrap="none">
            <a:spAutoFit/>
          </a:bodyPr>
          <a:lstStyle/>
          <a:p>
            <a:r>
              <a:rPr lang="en-US" dirty="0" smtClean="0">
                <a:solidFill>
                  <a:srgbClr val="000000"/>
                </a:solidFill>
                <a:latin typeface="Linux Libertine"/>
              </a:rPr>
              <a:t>*Intolerancia </a:t>
            </a:r>
            <a:r>
              <a:rPr lang="en-US" dirty="0">
                <a:solidFill>
                  <a:srgbClr val="000000"/>
                </a:solidFill>
                <a:latin typeface="Linux Libertine"/>
              </a:rPr>
              <a:t>a la lactosa</a:t>
            </a:r>
            <a:endParaRPr lang="en-US" b="0" i="0" dirty="0">
              <a:solidFill>
                <a:srgbClr val="000000"/>
              </a:solidFill>
              <a:effectLst/>
              <a:latin typeface="Linux Libertine"/>
            </a:endParaRPr>
          </a:p>
        </p:txBody>
      </p:sp>
      <p:sp>
        <p:nvSpPr>
          <p:cNvPr id="17" name="Rectángulo 16"/>
          <p:cNvSpPr/>
          <p:nvPr/>
        </p:nvSpPr>
        <p:spPr>
          <a:xfrm>
            <a:off x="6801396" y="2871801"/>
            <a:ext cx="2223686" cy="369332"/>
          </a:xfrm>
          <a:prstGeom prst="rect">
            <a:avLst/>
          </a:prstGeom>
        </p:spPr>
        <p:txBody>
          <a:bodyPr wrap="none">
            <a:spAutoFit/>
          </a:bodyPr>
          <a:lstStyle/>
          <a:p>
            <a:r>
              <a:rPr lang="en-US" dirty="0" smtClean="0">
                <a:solidFill>
                  <a:srgbClr val="000000"/>
                </a:solidFill>
                <a:latin typeface="Linux Libertine"/>
              </a:rPr>
              <a:t>*Cáncer </a:t>
            </a:r>
            <a:r>
              <a:rPr lang="en-US" dirty="0">
                <a:solidFill>
                  <a:srgbClr val="000000"/>
                </a:solidFill>
                <a:latin typeface="Linux Libertine"/>
              </a:rPr>
              <a:t>de esófago</a:t>
            </a:r>
            <a:endParaRPr lang="en-US" b="0" i="0" dirty="0">
              <a:solidFill>
                <a:srgbClr val="000000"/>
              </a:solidFill>
              <a:effectLst/>
              <a:latin typeface="Linux Libertine"/>
            </a:endParaRPr>
          </a:p>
        </p:txBody>
      </p:sp>
      <p:sp>
        <p:nvSpPr>
          <p:cNvPr id="18" name="Rectángulo 17"/>
          <p:cNvSpPr/>
          <p:nvPr/>
        </p:nvSpPr>
        <p:spPr>
          <a:xfrm>
            <a:off x="6784239" y="3345933"/>
            <a:ext cx="2416046" cy="369332"/>
          </a:xfrm>
          <a:prstGeom prst="rect">
            <a:avLst/>
          </a:prstGeom>
        </p:spPr>
        <p:txBody>
          <a:bodyPr wrap="none">
            <a:spAutoFit/>
          </a:bodyPr>
          <a:lstStyle/>
          <a:p>
            <a:r>
              <a:rPr lang="en-US" dirty="0" smtClean="0">
                <a:solidFill>
                  <a:srgbClr val="000000"/>
                </a:solidFill>
                <a:latin typeface="Linux Libertine"/>
              </a:rPr>
              <a:t>*Cáncer </a:t>
            </a:r>
            <a:r>
              <a:rPr lang="en-US" dirty="0">
                <a:solidFill>
                  <a:srgbClr val="000000"/>
                </a:solidFill>
                <a:latin typeface="Linux Libertine"/>
              </a:rPr>
              <a:t>de estómago</a:t>
            </a:r>
            <a:endParaRPr lang="en-US" b="0" i="0" dirty="0">
              <a:solidFill>
                <a:srgbClr val="000000"/>
              </a:solidFill>
              <a:effectLst/>
              <a:latin typeface="Linux Libertine"/>
            </a:endParaRPr>
          </a:p>
        </p:txBody>
      </p:sp>
      <p:sp>
        <p:nvSpPr>
          <p:cNvPr id="19" name="Rectángulo 18"/>
          <p:cNvSpPr/>
          <p:nvPr/>
        </p:nvSpPr>
        <p:spPr>
          <a:xfrm>
            <a:off x="6827588" y="3763623"/>
            <a:ext cx="2351926" cy="369332"/>
          </a:xfrm>
          <a:prstGeom prst="rect">
            <a:avLst/>
          </a:prstGeom>
        </p:spPr>
        <p:txBody>
          <a:bodyPr wrap="none">
            <a:spAutoFit/>
          </a:bodyPr>
          <a:lstStyle/>
          <a:p>
            <a:r>
              <a:rPr lang="en-US" dirty="0" smtClean="0">
                <a:solidFill>
                  <a:srgbClr val="000000"/>
                </a:solidFill>
                <a:latin typeface="Linux Libertine"/>
              </a:rPr>
              <a:t>*Cáncer </a:t>
            </a:r>
            <a:r>
              <a:rPr lang="en-US" dirty="0">
                <a:solidFill>
                  <a:srgbClr val="000000"/>
                </a:solidFill>
                <a:latin typeface="Linux Libertine"/>
              </a:rPr>
              <a:t>de páncreas</a:t>
            </a:r>
            <a:endParaRPr lang="en-US" b="0" i="0" dirty="0">
              <a:solidFill>
                <a:srgbClr val="000000"/>
              </a:solidFill>
              <a:effectLst/>
              <a:latin typeface="Linux Libertine"/>
            </a:endParaRPr>
          </a:p>
        </p:txBody>
      </p:sp>
      <p:sp>
        <p:nvSpPr>
          <p:cNvPr id="21" name="Rectángulo 20"/>
          <p:cNvSpPr/>
          <p:nvPr/>
        </p:nvSpPr>
        <p:spPr>
          <a:xfrm>
            <a:off x="4355321" y="5242468"/>
            <a:ext cx="3998210" cy="523220"/>
          </a:xfrm>
          <a:prstGeom prst="rect">
            <a:avLst/>
          </a:prstGeom>
        </p:spPr>
        <p:txBody>
          <a:bodyPr wrap="none">
            <a:spAutoFit/>
          </a:bodyPr>
          <a:lstStyle/>
          <a:p>
            <a:r>
              <a:rPr lang="es-MX" sz="2800" b="1" dirty="0" smtClean="0">
                <a:solidFill>
                  <a:srgbClr val="000000"/>
                </a:solidFill>
                <a:latin typeface="Linux Libertine"/>
              </a:rPr>
              <a:t>MUCHAS GRACIAS!!!!</a:t>
            </a:r>
            <a:endParaRPr lang="en-US" sz="2800" b="1" i="0" dirty="0">
              <a:solidFill>
                <a:srgbClr val="000000"/>
              </a:solidFill>
              <a:effectLst/>
              <a:latin typeface="Linux Libertine"/>
            </a:endParaRPr>
          </a:p>
        </p:txBody>
      </p:sp>
    </p:spTree>
    <p:extLst>
      <p:ext uri="{BB962C8B-B14F-4D97-AF65-F5344CB8AC3E}">
        <p14:creationId xmlns:p14="http://schemas.microsoft.com/office/powerpoint/2010/main" val="538639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igestive system diagram 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378" y="0"/>
            <a:ext cx="7665154" cy="697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34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1106311" y="90312"/>
            <a:ext cx="6194829" cy="369332"/>
          </a:xfrm>
          <a:prstGeom prst="rect">
            <a:avLst/>
          </a:prstGeom>
        </p:spPr>
        <p:txBody>
          <a:bodyPr wrap="square">
            <a:spAutoFit/>
          </a:bodyPr>
          <a:lstStyle/>
          <a:p>
            <a:r>
              <a:rPr lang="en-US" b="1" i="0" u="sng" dirty="0" smtClean="0">
                <a:solidFill>
                  <a:srgbClr val="000000"/>
                </a:solidFill>
                <a:effectLst/>
                <a:latin typeface="Arial Black" panose="020B0A04020102020204" pitchFamily="34" charset="0"/>
                <a:cs typeface="Arial" panose="020B0604020202020204" pitchFamily="34" charset="0"/>
              </a:rPr>
              <a:t>Estructura</a:t>
            </a:r>
            <a:endParaRPr lang="en-US" b="1" i="0" u="sng" dirty="0">
              <a:solidFill>
                <a:srgbClr val="000000"/>
              </a:solidFill>
              <a:effectLst/>
              <a:latin typeface="Arial Black" panose="020B0A04020102020204" pitchFamily="34" charset="0"/>
              <a:cs typeface="Arial" panose="020B0604020202020204" pitchFamily="34" charset="0"/>
            </a:endParaRPr>
          </a:p>
        </p:txBody>
      </p:sp>
      <p:sp>
        <p:nvSpPr>
          <p:cNvPr id="3" name="Rectángulo 2"/>
          <p:cNvSpPr/>
          <p:nvPr/>
        </p:nvSpPr>
        <p:spPr>
          <a:xfrm>
            <a:off x="372533" y="575734"/>
            <a:ext cx="11593689" cy="2862322"/>
          </a:xfrm>
          <a:prstGeom prst="rect">
            <a:avLst/>
          </a:prstGeom>
        </p:spPr>
        <p:txBody>
          <a:bodyPr wrap="square">
            <a:spAutoFit/>
          </a:bodyPr>
          <a:lstStyle/>
          <a:p>
            <a:r>
              <a:rPr lang="es-MX" sz="2000" b="0" i="0" dirty="0" smtClean="0">
                <a:solidFill>
                  <a:srgbClr val="202122"/>
                </a:solidFill>
                <a:effectLst/>
                <a:latin typeface="Arial" panose="020B0604020202020204" pitchFamily="34" charset="0"/>
              </a:rPr>
              <a:t>El aparato digestivo está formado por el tubo digestivo y las glándulas anexas (glándulas salivales, hígado y páncreas). El tubo digestivo procede embriológicamente del </a:t>
            </a:r>
            <a:r>
              <a:rPr lang="es-MX" sz="2000" b="1" i="0" u="sng" dirty="0" smtClean="0">
                <a:solidFill>
                  <a:schemeClr val="bg2">
                    <a:lumMod val="10000"/>
                  </a:schemeClr>
                </a:solidFill>
                <a:effectLst/>
                <a:latin typeface="Arial" panose="020B0604020202020204" pitchFamily="34" charset="0"/>
              </a:rPr>
              <a:t>endodermo,</a:t>
            </a:r>
            <a:r>
              <a:rPr lang="es-MX" sz="2000" b="0" i="0" dirty="0" smtClean="0">
                <a:solidFill>
                  <a:srgbClr val="202122"/>
                </a:solidFill>
                <a:effectLst/>
                <a:latin typeface="Arial" panose="020B0604020202020204" pitchFamily="34" charset="0"/>
              </a:rPr>
              <a:t> al igual que el</a:t>
            </a:r>
            <a:r>
              <a:rPr lang="es-MX" sz="2000" b="1" i="0" dirty="0" smtClean="0">
                <a:solidFill>
                  <a:schemeClr val="tx1">
                    <a:lumMod val="95000"/>
                    <a:lumOff val="5000"/>
                  </a:schemeClr>
                </a:solidFill>
                <a:effectLst/>
                <a:latin typeface="Arial" panose="020B0604020202020204" pitchFamily="34" charset="0"/>
              </a:rPr>
              <a:t> aparato respiratorio</a:t>
            </a:r>
            <a:r>
              <a:rPr lang="es-MX" sz="2000" b="0" i="0" dirty="0" smtClean="0">
                <a:solidFill>
                  <a:srgbClr val="202122"/>
                </a:solidFill>
                <a:effectLst/>
                <a:latin typeface="Arial" panose="020B0604020202020204" pitchFamily="34" charset="0"/>
              </a:rPr>
              <a:t>. Comienza en la </a:t>
            </a:r>
            <a:r>
              <a:rPr lang="es-MX" sz="2000" b="1" i="0" dirty="0" smtClean="0">
                <a:solidFill>
                  <a:schemeClr val="tx2">
                    <a:lumMod val="50000"/>
                  </a:schemeClr>
                </a:solidFill>
                <a:effectLst/>
                <a:latin typeface="Arial" panose="020B0604020202020204" pitchFamily="34" charset="0"/>
              </a:rPr>
              <a:t>boca</a:t>
            </a:r>
            <a:r>
              <a:rPr lang="es-MX" sz="2000" b="0" i="0" dirty="0" smtClean="0">
                <a:solidFill>
                  <a:schemeClr val="accent6">
                    <a:lumMod val="40000"/>
                    <a:lumOff val="60000"/>
                  </a:schemeClr>
                </a:solidFill>
                <a:effectLst/>
                <a:latin typeface="Arial" panose="020B0604020202020204" pitchFamily="34" charset="0"/>
              </a:rPr>
              <a:t> </a:t>
            </a:r>
            <a:r>
              <a:rPr lang="es-MX" sz="2000" b="0" i="0" dirty="0" smtClean="0">
                <a:solidFill>
                  <a:srgbClr val="202122"/>
                </a:solidFill>
                <a:effectLst/>
                <a:latin typeface="Arial" panose="020B0604020202020204" pitchFamily="34" charset="0"/>
              </a:rPr>
              <a:t> y se extiende hasta el </a:t>
            </a:r>
            <a:r>
              <a:rPr lang="es-MX" sz="2000" b="1" i="0" dirty="0" smtClean="0">
                <a:solidFill>
                  <a:schemeClr val="bg2">
                    <a:lumMod val="10000"/>
                  </a:schemeClr>
                </a:solidFill>
                <a:effectLst/>
                <a:latin typeface="Arial" panose="020B0604020202020204" pitchFamily="34" charset="0"/>
              </a:rPr>
              <a:t>ano</a:t>
            </a:r>
            <a:r>
              <a:rPr lang="es-MX" sz="2000" b="0" i="0" dirty="0" smtClean="0">
                <a:solidFill>
                  <a:srgbClr val="202122"/>
                </a:solidFill>
                <a:effectLst/>
                <a:latin typeface="Arial" panose="020B0604020202020204" pitchFamily="34" charset="0"/>
              </a:rPr>
              <a:t> Su longitud en el hombre es de 10 a 12 metros, siendo seis o siete veces la longitud total del cuerpo. En su trayecto a lo largo del tronco, discurre por delante de la </a:t>
            </a:r>
            <a:r>
              <a:rPr lang="es-MX" sz="2000" b="1" i="0" dirty="0" smtClean="0">
                <a:solidFill>
                  <a:schemeClr val="tx1">
                    <a:lumMod val="95000"/>
                    <a:lumOff val="5000"/>
                  </a:schemeClr>
                </a:solidFill>
                <a:effectLst/>
                <a:latin typeface="Arial" panose="020B0604020202020204" pitchFamily="34" charset="0"/>
              </a:rPr>
              <a:t>columna vertebral</a:t>
            </a:r>
            <a:r>
              <a:rPr lang="es-MX" sz="2000" b="0" i="0" dirty="0" smtClean="0">
                <a:solidFill>
                  <a:srgbClr val="202122"/>
                </a:solidFill>
                <a:effectLst/>
                <a:latin typeface="Arial" panose="020B0604020202020204" pitchFamily="34" charset="0"/>
              </a:rPr>
              <a:t>. Comienza en la </a:t>
            </a:r>
            <a:r>
              <a:rPr lang="es-MX" sz="2000" b="1" i="0" dirty="0" smtClean="0">
                <a:solidFill>
                  <a:schemeClr val="tx1">
                    <a:lumMod val="95000"/>
                    <a:lumOff val="5000"/>
                  </a:schemeClr>
                </a:solidFill>
                <a:effectLst/>
                <a:latin typeface="Arial" panose="020B0604020202020204" pitchFamily="34" charset="0"/>
              </a:rPr>
              <a:t>cara</a:t>
            </a:r>
            <a:r>
              <a:rPr lang="es-MX" sz="2000" b="0" i="0" dirty="0" smtClean="0">
                <a:solidFill>
                  <a:srgbClr val="202122"/>
                </a:solidFill>
                <a:effectLst/>
                <a:latin typeface="Arial" panose="020B0604020202020204" pitchFamily="34" charset="0"/>
              </a:rPr>
              <a:t> desciende por el </a:t>
            </a:r>
            <a:r>
              <a:rPr lang="es-MX" sz="2000" b="1" i="0" u="sng" dirty="0" smtClean="0">
                <a:solidFill>
                  <a:schemeClr val="tx1">
                    <a:lumMod val="95000"/>
                    <a:lumOff val="5000"/>
                  </a:schemeClr>
                </a:solidFill>
                <a:effectLst/>
                <a:latin typeface="Arial" panose="020B0604020202020204" pitchFamily="34" charset="0"/>
              </a:rPr>
              <a:t>cuello</a:t>
            </a:r>
            <a:r>
              <a:rPr lang="es-MX" sz="2000" b="0" i="0" dirty="0" smtClean="0">
                <a:solidFill>
                  <a:srgbClr val="FF0000"/>
                </a:solidFill>
                <a:effectLst/>
                <a:latin typeface="Arial" panose="020B0604020202020204" pitchFamily="34" charset="0"/>
              </a:rPr>
              <a:t> </a:t>
            </a:r>
            <a:r>
              <a:rPr lang="es-MX" sz="2000" b="0" i="0" dirty="0" smtClean="0">
                <a:solidFill>
                  <a:srgbClr val="202122"/>
                </a:solidFill>
                <a:effectLst/>
                <a:latin typeface="Arial" panose="020B0604020202020204" pitchFamily="34" charset="0"/>
              </a:rPr>
              <a:t>y atraviesa las tres grandes cavidades del cuerpo: </a:t>
            </a:r>
            <a:r>
              <a:rPr lang="es-MX" sz="2000" b="1" i="0" u="sng" dirty="0" smtClean="0">
                <a:solidFill>
                  <a:schemeClr val="tx1">
                    <a:lumMod val="95000"/>
                    <a:lumOff val="5000"/>
                  </a:schemeClr>
                </a:solidFill>
                <a:effectLst/>
                <a:latin typeface="Arial" panose="020B0604020202020204" pitchFamily="34" charset="0"/>
              </a:rPr>
              <a:t>torácica, </a:t>
            </a:r>
            <a:r>
              <a:rPr lang="es-MX" sz="2000" b="1" u="sng" dirty="0">
                <a:solidFill>
                  <a:schemeClr val="tx1">
                    <a:lumMod val="95000"/>
                    <a:lumOff val="5000"/>
                  </a:schemeClr>
                </a:solidFill>
                <a:latin typeface="Arial" panose="020B0604020202020204" pitchFamily="34" charset="0"/>
              </a:rPr>
              <a:t>a</a:t>
            </a:r>
            <a:r>
              <a:rPr lang="es-MX" sz="2000" b="1" i="0" u="sng" dirty="0" smtClean="0">
                <a:solidFill>
                  <a:schemeClr val="tx1">
                    <a:lumMod val="95000"/>
                    <a:lumOff val="5000"/>
                  </a:schemeClr>
                </a:solidFill>
                <a:effectLst/>
                <a:latin typeface="Arial" panose="020B0604020202020204" pitchFamily="34" charset="0"/>
              </a:rPr>
              <a:t>bdominal y pélvica</a:t>
            </a:r>
            <a:r>
              <a:rPr lang="es-MX" sz="2000" b="0" i="0" dirty="0" smtClean="0">
                <a:solidFill>
                  <a:srgbClr val="202122"/>
                </a:solidFill>
                <a:effectLst/>
                <a:latin typeface="Arial" panose="020B0604020202020204" pitchFamily="34" charset="0"/>
              </a:rPr>
              <a:t>. En el cuello está en relación con el conducto respiratorio, en el tórax se sitúa en el </a:t>
            </a:r>
            <a:r>
              <a:rPr lang="es-MX" sz="2000" b="1" i="0" u="sng" dirty="0" smtClean="0">
                <a:solidFill>
                  <a:schemeClr val="tx1">
                    <a:lumMod val="95000"/>
                    <a:lumOff val="5000"/>
                  </a:schemeClr>
                </a:solidFill>
                <a:effectLst/>
                <a:latin typeface="Arial" panose="020B0604020202020204" pitchFamily="34" charset="0"/>
              </a:rPr>
              <a:t>mediastino</a:t>
            </a:r>
            <a:r>
              <a:rPr lang="es-MX" sz="2000" b="0" i="0" dirty="0" smtClean="0">
                <a:solidFill>
                  <a:srgbClr val="FF0000"/>
                </a:solidFill>
                <a:effectLst/>
                <a:latin typeface="Arial" panose="020B0604020202020204" pitchFamily="34" charset="0"/>
              </a:rPr>
              <a:t> </a:t>
            </a:r>
            <a:r>
              <a:rPr lang="es-MX" sz="2000" b="0" i="0" dirty="0" smtClean="0">
                <a:solidFill>
                  <a:srgbClr val="202122"/>
                </a:solidFill>
                <a:effectLst/>
                <a:latin typeface="Arial" panose="020B0604020202020204" pitchFamily="34" charset="0"/>
              </a:rPr>
              <a:t>posterior entre los dos </a:t>
            </a:r>
            <a:r>
              <a:rPr lang="es-MX" sz="2000" b="1" i="0" dirty="0" smtClean="0">
                <a:solidFill>
                  <a:schemeClr val="tx1">
                    <a:lumMod val="95000"/>
                    <a:lumOff val="5000"/>
                  </a:schemeClr>
                </a:solidFill>
                <a:effectLst/>
                <a:latin typeface="Arial" panose="020B0604020202020204" pitchFamily="34" charset="0"/>
              </a:rPr>
              <a:t>pulmones</a:t>
            </a:r>
            <a:r>
              <a:rPr lang="es-MX" sz="2000" b="0" i="0" dirty="0" smtClean="0">
                <a:solidFill>
                  <a:srgbClr val="FF0000"/>
                </a:solidFill>
                <a:effectLst/>
                <a:latin typeface="Arial" panose="020B0604020202020204" pitchFamily="34" charset="0"/>
              </a:rPr>
              <a:t> </a:t>
            </a:r>
            <a:r>
              <a:rPr lang="es-MX" sz="2000" b="0" i="0" dirty="0" smtClean="0">
                <a:effectLst/>
                <a:latin typeface="Arial" panose="020B0604020202020204" pitchFamily="34" charset="0"/>
              </a:rPr>
              <a:t>y</a:t>
            </a:r>
            <a:r>
              <a:rPr lang="es-MX" sz="2000" b="0" i="0" dirty="0" smtClean="0">
                <a:solidFill>
                  <a:srgbClr val="FF0000"/>
                </a:solidFill>
                <a:effectLst/>
                <a:latin typeface="Arial" panose="020B0604020202020204" pitchFamily="34" charset="0"/>
              </a:rPr>
              <a:t> </a:t>
            </a:r>
            <a:r>
              <a:rPr lang="es-MX" sz="2000" b="0" i="0" dirty="0" smtClean="0">
                <a:solidFill>
                  <a:srgbClr val="202122"/>
                </a:solidFill>
                <a:effectLst/>
                <a:latin typeface="Arial" panose="020B0604020202020204" pitchFamily="34" charset="0"/>
              </a:rPr>
              <a:t>el </a:t>
            </a:r>
            <a:r>
              <a:rPr lang="es-MX" sz="2000" b="1" i="0" dirty="0" smtClean="0">
                <a:solidFill>
                  <a:schemeClr val="tx1">
                    <a:lumMod val="95000"/>
                    <a:lumOff val="5000"/>
                  </a:schemeClr>
                </a:solidFill>
                <a:effectLst/>
                <a:latin typeface="Arial" panose="020B0604020202020204" pitchFamily="34" charset="0"/>
              </a:rPr>
              <a:t>corazón,</a:t>
            </a:r>
            <a:r>
              <a:rPr lang="es-MX" sz="2000" b="0" i="0" dirty="0" smtClean="0">
                <a:solidFill>
                  <a:srgbClr val="202122"/>
                </a:solidFill>
                <a:effectLst/>
                <a:latin typeface="Arial" panose="020B0604020202020204" pitchFamily="34" charset="0"/>
              </a:rPr>
              <a:t> en el abdomen y pelvis se relaciona con los diferentes órganos del aparato genito</a:t>
            </a:r>
            <a:r>
              <a:rPr lang="es-MX" sz="2000" dirty="0" smtClean="0">
                <a:solidFill>
                  <a:srgbClr val="202122"/>
                </a:solidFill>
                <a:latin typeface="Arial" panose="020B0604020202020204" pitchFamily="34" charset="0"/>
              </a:rPr>
              <a:t>urinario</a:t>
            </a:r>
            <a:r>
              <a:rPr lang="es-MX" b="0" i="0" dirty="0" smtClean="0">
                <a:solidFill>
                  <a:srgbClr val="202122"/>
                </a:solidFill>
                <a:effectLst/>
                <a:latin typeface="Arial" panose="020B0604020202020204" pitchFamily="34" charset="0"/>
              </a:rPr>
              <a:t>.</a:t>
            </a:r>
            <a:endParaRPr lang="en-US" dirty="0"/>
          </a:p>
        </p:txBody>
      </p:sp>
      <p:sp>
        <p:nvSpPr>
          <p:cNvPr id="4" name="Rectángulo 3"/>
          <p:cNvSpPr/>
          <p:nvPr/>
        </p:nvSpPr>
        <p:spPr>
          <a:xfrm>
            <a:off x="1253067" y="3529655"/>
            <a:ext cx="5425648" cy="369332"/>
          </a:xfrm>
          <a:prstGeom prst="rect">
            <a:avLst/>
          </a:prstGeom>
        </p:spPr>
        <p:txBody>
          <a:bodyPr wrap="square">
            <a:spAutoFit/>
          </a:bodyPr>
          <a:lstStyle/>
          <a:p>
            <a:r>
              <a:rPr lang="en-US" b="1" i="0" u="sng" dirty="0" smtClean="0">
                <a:solidFill>
                  <a:srgbClr val="000000"/>
                </a:solidFill>
                <a:effectLst/>
                <a:latin typeface="Arial" panose="020B0604020202020204" pitchFamily="34" charset="0"/>
                <a:cs typeface="Arial" panose="020B0604020202020204" pitchFamily="34" charset="0"/>
              </a:rPr>
              <a:t>Histología</a:t>
            </a:r>
            <a:endParaRPr lang="en-US" b="1" i="0" u="sng" dirty="0">
              <a:solidFill>
                <a:srgbClr val="000000"/>
              </a:solidFill>
              <a:effectLst/>
              <a:latin typeface="Arial" panose="020B0604020202020204" pitchFamily="34" charset="0"/>
              <a:cs typeface="Arial" panose="020B0604020202020204" pitchFamily="34" charset="0"/>
            </a:endParaRPr>
          </a:p>
        </p:txBody>
      </p:sp>
      <p:sp>
        <p:nvSpPr>
          <p:cNvPr id="5" name="Rectángulo 4"/>
          <p:cNvSpPr/>
          <p:nvPr/>
        </p:nvSpPr>
        <p:spPr>
          <a:xfrm>
            <a:off x="530577" y="4018843"/>
            <a:ext cx="11288889" cy="707886"/>
          </a:xfrm>
          <a:prstGeom prst="rect">
            <a:avLst/>
          </a:prstGeom>
        </p:spPr>
        <p:txBody>
          <a:bodyPr wrap="square">
            <a:spAutoFit/>
          </a:bodyPr>
          <a:lstStyle/>
          <a:p>
            <a:r>
              <a:rPr lang="es-MX" sz="2000" b="0" i="0" dirty="0" smtClean="0">
                <a:solidFill>
                  <a:srgbClr val="202122"/>
                </a:solidFill>
                <a:effectLst/>
                <a:latin typeface="Arial" panose="020B0604020202020204" pitchFamily="34" charset="0"/>
              </a:rPr>
              <a:t>Histológicamente la pared del tubo digestivo está formado por cuatro capas concéntricas que son de adentro hacia afuera</a:t>
            </a:r>
            <a:r>
              <a:rPr lang="es-MX" b="0" i="0" dirty="0" smtClean="0">
                <a:solidFill>
                  <a:srgbClr val="202122"/>
                </a:solidFill>
                <a:effectLst/>
                <a:latin typeface="Arial" panose="020B0604020202020204" pitchFamily="34" charset="0"/>
              </a:rPr>
              <a:t>:</a:t>
            </a:r>
            <a:endParaRPr lang="en-US" dirty="0"/>
          </a:p>
        </p:txBody>
      </p:sp>
      <p:sp>
        <p:nvSpPr>
          <p:cNvPr id="6" name="Rectángulo 5"/>
          <p:cNvSpPr/>
          <p:nvPr/>
        </p:nvSpPr>
        <p:spPr>
          <a:xfrm>
            <a:off x="508000" y="4673599"/>
            <a:ext cx="11311467" cy="1938992"/>
          </a:xfrm>
          <a:prstGeom prst="rect">
            <a:avLst/>
          </a:prstGeom>
        </p:spPr>
        <p:txBody>
          <a:bodyPr wrap="square">
            <a:spAutoFit/>
          </a:bodyPr>
          <a:lstStyle/>
          <a:p>
            <a:r>
              <a:rPr lang="es-MX" sz="2000" b="0" i="0" dirty="0" smtClean="0">
                <a:solidFill>
                  <a:srgbClr val="202122"/>
                </a:solidFill>
                <a:effectLst/>
                <a:latin typeface="Arial" panose="020B0604020202020204" pitchFamily="34" charset="0"/>
              </a:rPr>
              <a:t>1- </a:t>
            </a:r>
            <a:r>
              <a:rPr lang="es-MX" sz="2000" b="0" i="0" u="sng" dirty="0" smtClean="0">
                <a:solidFill>
                  <a:srgbClr val="FF0000"/>
                </a:solidFill>
                <a:effectLst/>
                <a:latin typeface="Arial" panose="020B0604020202020204" pitchFamily="34" charset="0"/>
              </a:rPr>
              <a:t>Capa interna o mucosa</a:t>
            </a:r>
            <a:r>
              <a:rPr lang="es-MX" sz="2000" b="0" i="0" dirty="0" smtClean="0">
                <a:solidFill>
                  <a:srgbClr val="202122"/>
                </a:solidFill>
                <a:effectLst/>
                <a:latin typeface="Arial" panose="020B0604020202020204" pitchFamily="34" charset="0"/>
              </a:rPr>
              <a:t>. Es el revestimiento interior del tubo digestivo y se encuentra en contacto directo con los alimentos. Está compuesta por una capa de </a:t>
            </a:r>
            <a:r>
              <a:rPr lang="es-MX" sz="2000" b="0" i="0" dirty="0" smtClean="0">
                <a:solidFill>
                  <a:srgbClr val="FF0000"/>
                </a:solidFill>
                <a:effectLst/>
                <a:latin typeface="Arial" panose="020B0604020202020204" pitchFamily="34" charset="0"/>
              </a:rPr>
              <a:t>epitelio</a:t>
            </a:r>
            <a:r>
              <a:rPr lang="es-MX" sz="2000" b="0" i="0" dirty="0" smtClean="0">
                <a:solidFill>
                  <a:srgbClr val="202122"/>
                </a:solidFill>
                <a:effectLst/>
                <a:latin typeface="Arial" panose="020B0604020202020204" pitchFamily="34" charset="0"/>
              </a:rPr>
              <a:t>, una capa de tejido conjuntivo que se llama </a:t>
            </a:r>
            <a:r>
              <a:rPr lang="es-MX" sz="2000" b="0" i="0" dirty="0" smtClean="0">
                <a:solidFill>
                  <a:srgbClr val="FF0000"/>
                </a:solidFill>
                <a:effectLst/>
                <a:latin typeface="Arial" panose="020B0604020202020204" pitchFamily="34" charset="0"/>
              </a:rPr>
              <a:t>lamina</a:t>
            </a:r>
            <a:r>
              <a:rPr lang="es-MX" sz="2000" b="0" i="0" dirty="0" smtClean="0">
                <a:solidFill>
                  <a:srgbClr val="202122"/>
                </a:solidFill>
                <a:effectLst/>
                <a:latin typeface="Arial" panose="020B0604020202020204" pitchFamily="34" charset="0"/>
              </a:rPr>
              <a:t> </a:t>
            </a:r>
            <a:r>
              <a:rPr lang="es-MX" sz="2000" b="0" i="0" dirty="0" smtClean="0">
                <a:solidFill>
                  <a:srgbClr val="FF0000"/>
                </a:solidFill>
                <a:effectLst/>
                <a:latin typeface="Arial" panose="020B0604020202020204" pitchFamily="34" charset="0"/>
              </a:rPr>
              <a:t>propia</a:t>
            </a:r>
            <a:r>
              <a:rPr lang="es-MX" sz="2000" b="0" i="0" dirty="0" smtClean="0">
                <a:solidFill>
                  <a:srgbClr val="202122"/>
                </a:solidFill>
                <a:effectLst/>
                <a:latin typeface="Arial" panose="020B0604020202020204" pitchFamily="34" charset="0"/>
              </a:rPr>
              <a:t> y una capa fina de </a:t>
            </a:r>
            <a:r>
              <a:rPr lang="es-MX" sz="2000" b="0" i="0" dirty="0" smtClean="0">
                <a:solidFill>
                  <a:srgbClr val="FF0000"/>
                </a:solidFill>
                <a:effectLst/>
                <a:latin typeface="Arial" panose="020B0604020202020204" pitchFamily="34" charset="0"/>
              </a:rPr>
              <a:t>musculo</a:t>
            </a:r>
            <a:r>
              <a:rPr lang="es-MX" sz="2000" b="0" i="0" dirty="0" smtClean="0">
                <a:solidFill>
                  <a:srgbClr val="202122"/>
                </a:solidFill>
                <a:effectLst/>
                <a:latin typeface="Arial" panose="020B0604020202020204" pitchFamily="34" charset="0"/>
              </a:rPr>
              <a:t> </a:t>
            </a:r>
            <a:r>
              <a:rPr lang="es-MX" sz="2000" b="0" i="0" dirty="0" smtClean="0">
                <a:solidFill>
                  <a:srgbClr val="FF0000"/>
                </a:solidFill>
                <a:effectLst/>
                <a:latin typeface="Arial" panose="020B0604020202020204" pitchFamily="34" charset="0"/>
              </a:rPr>
              <a:t>liso</a:t>
            </a:r>
            <a:r>
              <a:rPr lang="es-MX" sz="2000" b="0" i="0" dirty="0" smtClean="0">
                <a:solidFill>
                  <a:srgbClr val="202122"/>
                </a:solidFill>
                <a:effectLst/>
                <a:latin typeface="Arial" panose="020B0604020202020204" pitchFamily="34" charset="0"/>
              </a:rPr>
              <a:t> denominada </a:t>
            </a:r>
            <a:r>
              <a:rPr lang="es-MX" sz="2000" b="0" i="0" dirty="0" smtClean="0">
                <a:solidFill>
                  <a:srgbClr val="FF0000"/>
                </a:solidFill>
                <a:effectLst/>
                <a:latin typeface="Arial" panose="020B0604020202020204" pitchFamily="34" charset="0"/>
              </a:rPr>
              <a:t>muscularis</a:t>
            </a:r>
            <a:r>
              <a:rPr lang="es-MX" sz="2000" b="0" i="0" dirty="0" smtClean="0">
                <a:solidFill>
                  <a:srgbClr val="202122"/>
                </a:solidFill>
                <a:effectLst/>
                <a:latin typeface="Arial" panose="020B0604020202020204" pitchFamily="34" charset="0"/>
              </a:rPr>
              <a:t> </a:t>
            </a:r>
            <a:r>
              <a:rPr lang="es-MX" sz="2000" b="0" i="0" dirty="0" smtClean="0">
                <a:solidFill>
                  <a:srgbClr val="FF0000"/>
                </a:solidFill>
                <a:effectLst/>
                <a:latin typeface="Arial" panose="020B0604020202020204" pitchFamily="34" charset="0"/>
              </a:rPr>
              <a:t>mucosae</a:t>
            </a:r>
            <a:r>
              <a:rPr lang="es-MX" sz="2000" b="0" i="0" dirty="0" smtClean="0">
                <a:solidFill>
                  <a:srgbClr val="202122"/>
                </a:solidFill>
                <a:effectLst/>
                <a:latin typeface="Arial" panose="020B0604020202020204" pitchFamily="34" charset="0"/>
              </a:rPr>
              <a:t>. En el epitelio pueden existir glándulas que secretan diferentes sustancias. Por ejemplo las glándulas gástricas situadas en la mucosa del estómago secretan ácido clorhídrico y </a:t>
            </a:r>
            <a:r>
              <a:rPr lang="es-MX" sz="2000" b="0" i="0" dirty="0" smtClean="0">
                <a:solidFill>
                  <a:srgbClr val="FF0000"/>
                </a:solidFill>
                <a:effectLst/>
                <a:latin typeface="Arial" panose="020B0604020202020204" pitchFamily="34" charset="0"/>
              </a:rPr>
              <a:t>pepsinogeno</a:t>
            </a:r>
            <a:r>
              <a:rPr lang="es-MX" sz="2000" b="0" i="0" dirty="0" smtClean="0">
                <a:solidFill>
                  <a:srgbClr val="202122"/>
                </a:solidFill>
                <a:effectLst/>
                <a:latin typeface="Arial" panose="020B0604020202020204" pitchFamily="34" charset="0"/>
              </a:rPr>
              <a:t> para facilitar la digestión</a:t>
            </a:r>
            <a:r>
              <a:rPr lang="es-MX" b="0" i="0" dirty="0" smtClean="0">
                <a:solidFill>
                  <a:srgbClr val="202122"/>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48727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462844" y="282222"/>
            <a:ext cx="11525956" cy="923330"/>
          </a:xfrm>
          <a:prstGeom prst="rect">
            <a:avLst/>
          </a:prstGeom>
        </p:spPr>
        <p:txBody>
          <a:bodyPr wrap="square">
            <a:spAutoFit/>
          </a:bodyPr>
          <a:lstStyle/>
          <a:p>
            <a:r>
              <a:rPr lang="es-MX" b="1" i="0" dirty="0" smtClean="0">
                <a:solidFill>
                  <a:schemeClr val="tx1">
                    <a:lumMod val="95000"/>
                    <a:lumOff val="5000"/>
                  </a:schemeClr>
                </a:solidFill>
                <a:effectLst/>
                <a:latin typeface="Arial" panose="020B0604020202020204" pitchFamily="34" charset="0"/>
              </a:rPr>
              <a:t>2- </a:t>
            </a:r>
            <a:r>
              <a:rPr lang="es-MX" b="1" i="0" u="sng" dirty="0" smtClean="0">
                <a:solidFill>
                  <a:schemeClr val="tx1">
                    <a:lumMod val="95000"/>
                    <a:lumOff val="5000"/>
                  </a:schemeClr>
                </a:solidFill>
                <a:effectLst/>
                <a:latin typeface="Arial" panose="020B0604020202020204" pitchFamily="34" charset="0"/>
              </a:rPr>
              <a:t>Capa submucosa</a:t>
            </a:r>
            <a:r>
              <a:rPr lang="es-MX" b="0" i="0" dirty="0" smtClean="0">
                <a:solidFill>
                  <a:srgbClr val="202122"/>
                </a:solidFill>
                <a:effectLst/>
                <a:latin typeface="Arial" panose="020B0604020202020204" pitchFamily="34" charset="0"/>
              </a:rPr>
              <a:t>. Se encuentra debajo de la mucosa y está compuesta de tejido conectivo. Contiene vasos sanguíneos, glándulas y nervios que forman el </a:t>
            </a:r>
            <a:r>
              <a:rPr lang="es-MX" b="1" i="0" dirty="0" smtClean="0">
                <a:solidFill>
                  <a:schemeClr val="tx1">
                    <a:lumMod val="95000"/>
                    <a:lumOff val="5000"/>
                  </a:schemeClr>
                </a:solidFill>
                <a:effectLst/>
                <a:latin typeface="Arial" panose="020B0604020202020204" pitchFamily="34" charset="0"/>
              </a:rPr>
              <a:t>plexo de Meissner</a:t>
            </a:r>
            <a:r>
              <a:rPr lang="es-MX" b="0" i="0" dirty="0" smtClean="0">
                <a:solidFill>
                  <a:srgbClr val="202122"/>
                </a:solidFill>
                <a:effectLst/>
                <a:latin typeface="Arial" panose="020B0604020202020204" pitchFamily="34" charset="0"/>
              </a:rPr>
              <a:t> que es un componente de</a:t>
            </a:r>
            <a:r>
              <a:rPr lang="es-MX" b="1" i="0" dirty="0" smtClean="0">
                <a:solidFill>
                  <a:srgbClr val="202122"/>
                </a:solidFill>
                <a:effectLst/>
                <a:latin typeface="Arial" panose="020B0604020202020204" pitchFamily="34" charset="0"/>
              </a:rPr>
              <a:t>l </a:t>
            </a:r>
            <a:r>
              <a:rPr lang="es-MX" b="1" i="0" dirty="0" smtClean="0">
                <a:solidFill>
                  <a:schemeClr val="tx1">
                    <a:lumMod val="95000"/>
                    <a:lumOff val="5000"/>
                  </a:schemeClr>
                </a:solidFill>
                <a:effectLst/>
                <a:latin typeface="Arial" panose="020B0604020202020204" pitchFamily="34" charset="0"/>
              </a:rPr>
              <a:t>sistema nervioso entérico</a:t>
            </a:r>
            <a:r>
              <a:rPr lang="es-MX" b="0" i="0" dirty="0" smtClean="0">
                <a:solidFill>
                  <a:srgbClr val="202122"/>
                </a:solidFill>
                <a:effectLst/>
                <a:latin typeface="Arial" panose="020B0604020202020204" pitchFamily="34" charset="0"/>
              </a:rPr>
              <a:t> con la función de controlar la motilidad de la mucosa y la función secretora de las glándulas</a:t>
            </a:r>
            <a:endParaRPr lang="en-US" dirty="0"/>
          </a:p>
        </p:txBody>
      </p:sp>
      <p:sp>
        <p:nvSpPr>
          <p:cNvPr id="3" name="Rectángulo 2"/>
          <p:cNvSpPr/>
          <p:nvPr/>
        </p:nvSpPr>
        <p:spPr>
          <a:xfrm>
            <a:off x="496711" y="1253067"/>
            <a:ext cx="11390489" cy="1488617"/>
          </a:xfrm>
          <a:prstGeom prst="rect">
            <a:avLst/>
          </a:prstGeom>
        </p:spPr>
        <p:txBody>
          <a:bodyPr wrap="square">
            <a:spAutoFit/>
          </a:bodyPr>
          <a:lstStyle/>
          <a:p>
            <a:r>
              <a:rPr lang="es-MX" b="0" i="0" dirty="0" smtClean="0">
                <a:solidFill>
                  <a:srgbClr val="202122"/>
                </a:solidFill>
                <a:effectLst/>
                <a:latin typeface="Arial" panose="020B0604020202020204" pitchFamily="34" charset="0"/>
              </a:rPr>
              <a:t>3- </a:t>
            </a:r>
            <a:r>
              <a:rPr lang="es-MX" b="1" i="0" u="sng" dirty="0" smtClean="0">
                <a:solidFill>
                  <a:schemeClr val="tx1">
                    <a:lumMod val="95000"/>
                    <a:lumOff val="5000"/>
                  </a:schemeClr>
                </a:solidFill>
                <a:effectLst/>
                <a:latin typeface="Arial" panose="020B0604020202020204" pitchFamily="34" charset="0"/>
              </a:rPr>
              <a:t>Capa muscular externa</a:t>
            </a:r>
            <a:r>
              <a:rPr lang="es-MX" b="0" i="0" dirty="0" smtClean="0">
                <a:solidFill>
                  <a:srgbClr val="202122"/>
                </a:solidFill>
                <a:effectLst/>
                <a:latin typeface="Arial" panose="020B0604020202020204" pitchFamily="34" charset="0"/>
              </a:rPr>
              <a:t>, compuesta al igual que la </a:t>
            </a:r>
            <a:r>
              <a:rPr lang="es-MX" b="0" i="1" dirty="0" smtClean="0">
                <a:solidFill>
                  <a:srgbClr val="202122"/>
                </a:solidFill>
                <a:effectLst/>
                <a:latin typeface="Arial" panose="020B0604020202020204" pitchFamily="34" charset="0"/>
              </a:rPr>
              <a:t>muscularis mucosae</a:t>
            </a:r>
            <a:r>
              <a:rPr lang="es-MX" b="0" i="0" dirty="0" smtClean="0">
                <a:solidFill>
                  <a:srgbClr val="202122"/>
                </a:solidFill>
                <a:effectLst/>
                <a:latin typeface="Arial" panose="020B0604020202020204" pitchFamily="34" charset="0"/>
              </a:rPr>
              <a:t>, por una capa circular interna y otra longitudinal externa de músculo liso (excepto en el esófago, donde hay </a:t>
            </a:r>
            <a:r>
              <a:rPr lang="es-MX" b="1" i="0" dirty="0" smtClean="0">
                <a:solidFill>
                  <a:schemeClr val="tx1">
                    <a:lumMod val="95000"/>
                    <a:lumOff val="5000"/>
                  </a:schemeClr>
                </a:solidFill>
                <a:effectLst/>
                <a:latin typeface="Arial" panose="020B0604020202020204" pitchFamily="34" charset="0"/>
              </a:rPr>
              <a:t>musculo estriado</a:t>
            </a:r>
            <a:r>
              <a:rPr lang="es-MX" b="0" i="0" dirty="0" smtClean="0">
                <a:solidFill>
                  <a:srgbClr val="202122"/>
                </a:solidFill>
                <a:effectLst/>
                <a:latin typeface="Arial" panose="020B0604020202020204" pitchFamily="34" charset="0"/>
              </a:rPr>
              <a:t>). Esta capa muscular tiene a su cargo los movimientos peristálticos que desplazan el contenido de la luz a lo largo del tubo digestivo. Entre sus dos capas se encuentra otro componente del sistema nervioso entérico, el plexo mientérico de Auerbach, que regula la actividad de esta capa.</a:t>
            </a:r>
            <a:endParaRPr lang="en-US" dirty="0"/>
          </a:p>
        </p:txBody>
      </p:sp>
      <p:sp>
        <p:nvSpPr>
          <p:cNvPr id="4" name="Rectángulo 3"/>
          <p:cNvSpPr/>
          <p:nvPr/>
        </p:nvSpPr>
        <p:spPr>
          <a:xfrm>
            <a:off x="530578" y="2810933"/>
            <a:ext cx="11480800" cy="1477328"/>
          </a:xfrm>
          <a:prstGeom prst="rect">
            <a:avLst/>
          </a:prstGeom>
        </p:spPr>
        <p:txBody>
          <a:bodyPr wrap="square">
            <a:spAutoFit/>
          </a:bodyPr>
          <a:lstStyle/>
          <a:p>
            <a:r>
              <a:rPr lang="es-MX" b="1" i="0" dirty="0" smtClean="0">
                <a:solidFill>
                  <a:schemeClr val="tx1">
                    <a:lumMod val="95000"/>
                    <a:lumOff val="5000"/>
                  </a:schemeClr>
                </a:solidFill>
                <a:effectLst/>
                <a:latin typeface="Arial" panose="020B0604020202020204" pitchFamily="34" charset="0"/>
                <a:cs typeface="Arial" panose="020B0604020202020204" pitchFamily="34" charset="0"/>
              </a:rPr>
              <a:t>4-</a:t>
            </a:r>
            <a:r>
              <a:rPr lang="es-MX" b="1" u="sng" dirty="0">
                <a:solidFill>
                  <a:schemeClr val="tx1">
                    <a:lumMod val="95000"/>
                    <a:lumOff val="5000"/>
                  </a:schemeClr>
                </a:solidFill>
                <a:latin typeface="Arial" panose="020B0604020202020204" pitchFamily="34" charset="0"/>
                <a:cs typeface="Arial" panose="020B0604020202020204" pitchFamily="34" charset="0"/>
              </a:rPr>
              <a:t>Capa serosa o adventicia</a:t>
            </a:r>
            <a:r>
              <a:rPr lang="es-MX" dirty="0">
                <a:latin typeface="Arial" panose="020B0604020202020204" pitchFamily="34" charset="0"/>
                <a:cs typeface="Arial" panose="020B0604020202020204" pitchFamily="34" charset="0"/>
              </a:rPr>
              <a:t>. Se denomina según la región del tubo digestivo que reviste, como serosa si es intraperitoneal o adventicia si es retroperitoneal. La adventicia está conformada por un tejido conectivo laxo. La serosa aparece cuando el tubo digestivo ingresa al </a:t>
            </a:r>
            <a:r>
              <a:rPr lang="es-MX" b="1" dirty="0" smtClean="0">
                <a:solidFill>
                  <a:schemeClr val="tx1">
                    <a:lumMod val="95000"/>
                    <a:lumOff val="5000"/>
                  </a:schemeClr>
                </a:solidFill>
                <a:latin typeface="Arial" panose="020B0604020202020204" pitchFamily="34" charset="0"/>
                <a:cs typeface="Arial" panose="020B0604020202020204" pitchFamily="34" charset="0"/>
              </a:rPr>
              <a:t>abdomen</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y la adventicia pasa a ser reemplazada por el </a:t>
            </a:r>
            <a:r>
              <a:rPr lang="es-MX" b="1" dirty="0" smtClean="0">
                <a:solidFill>
                  <a:schemeClr val="tx1">
                    <a:lumMod val="95000"/>
                    <a:lumOff val="5000"/>
                  </a:schemeClr>
                </a:solidFill>
                <a:latin typeface="Arial" panose="020B0604020202020204" pitchFamily="34" charset="0"/>
                <a:cs typeface="Arial" panose="020B0604020202020204" pitchFamily="34" charset="0"/>
              </a:rPr>
              <a:t>peritoneo</a:t>
            </a:r>
            <a:r>
              <a:rPr lang="es-MX" dirty="0" smtClean="0">
                <a:latin typeface="Arial" panose="020B0604020202020204" pitchFamily="34" charset="0"/>
                <a:cs typeface="Arial" panose="020B0604020202020204" pitchFamily="34" charset="0"/>
              </a:rPr>
              <a:t>.</a:t>
            </a:r>
            <a:endParaRPr lang="es-MX" dirty="0"/>
          </a:p>
          <a:p>
            <a:r>
              <a:rPr lang="es-MX" b="0" i="0" dirty="0" smtClean="0">
                <a:solidFill>
                  <a:srgbClr val="202122"/>
                </a:solidFill>
                <a:effectLst/>
                <a:latin typeface="Arial" panose="020B0604020202020204" pitchFamily="34" charset="0"/>
              </a:rPr>
              <a:t> </a:t>
            </a:r>
            <a:endParaRPr lang="es-MX" b="0" i="0" dirty="0">
              <a:solidFill>
                <a:srgbClr val="202122"/>
              </a:solidFill>
              <a:effectLst/>
              <a:latin typeface="Arial" panose="020B0604020202020204" pitchFamily="34" charset="0"/>
            </a:endParaRPr>
          </a:p>
        </p:txBody>
      </p:sp>
      <p:sp>
        <p:nvSpPr>
          <p:cNvPr id="5" name="Rectángulo 4"/>
          <p:cNvSpPr/>
          <p:nvPr/>
        </p:nvSpPr>
        <p:spPr>
          <a:xfrm>
            <a:off x="553156" y="4041422"/>
            <a:ext cx="11480800" cy="1477328"/>
          </a:xfrm>
          <a:prstGeom prst="rect">
            <a:avLst/>
          </a:prstGeom>
        </p:spPr>
        <p:txBody>
          <a:bodyPr wrap="square">
            <a:spAutoFit/>
          </a:bodyPr>
          <a:lstStyle/>
          <a:p>
            <a:r>
              <a:rPr lang="es-MX" b="0" i="0" dirty="0" smtClean="0">
                <a:solidFill>
                  <a:srgbClr val="202122"/>
                </a:solidFill>
                <a:effectLst/>
                <a:latin typeface="Arial" panose="020B0604020202020204" pitchFamily="34" charset="0"/>
              </a:rPr>
              <a:t>El grosor de la pared y el aspecto de superficie, que puede ser lisa o no, cambian dependiendo del lugar anatómico. La mucosa puede presentar </a:t>
            </a:r>
            <a:r>
              <a:rPr lang="es-MX" b="1" i="0" dirty="0" smtClean="0">
                <a:solidFill>
                  <a:schemeClr val="tx1">
                    <a:lumMod val="95000"/>
                    <a:lumOff val="5000"/>
                  </a:schemeClr>
                </a:solidFill>
                <a:effectLst/>
                <a:latin typeface="Arial" panose="020B0604020202020204" pitchFamily="34" charset="0"/>
              </a:rPr>
              <a:t>criptas</a:t>
            </a:r>
            <a:r>
              <a:rPr lang="es-MX" b="0" i="0" dirty="0" smtClean="0">
                <a:solidFill>
                  <a:srgbClr val="202122"/>
                </a:solidFill>
                <a:effectLst/>
                <a:latin typeface="Arial" panose="020B0604020202020204" pitchFamily="34" charset="0"/>
              </a:rPr>
              <a:t> y </a:t>
            </a:r>
            <a:r>
              <a:rPr lang="es-MX" b="1" i="0" dirty="0" smtClean="0">
                <a:solidFill>
                  <a:schemeClr val="tx1">
                    <a:lumMod val="95000"/>
                    <a:lumOff val="5000"/>
                  </a:schemeClr>
                </a:solidFill>
                <a:effectLst/>
                <a:latin typeface="Arial" panose="020B0604020202020204" pitchFamily="34" charset="0"/>
              </a:rPr>
              <a:t>vellosidades,</a:t>
            </a:r>
            <a:r>
              <a:rPr lang="es-MX" b="0" i="0" dirty="0" smtClean="0">
                <a:solidFill>
                  <a:srgbClr val="202122"/>
                </a:solidFill>
                <a:effectLst/>
                <a:latin typeface="Arial" panose="020B0604020202020204" pitchFamily="34" charset="0"/>
              </a:rPr>
              <a:t> la submucosa puede presentar pliegues permanentes o pliegues funcionales. En la pared se encuentran también los plexos submucoso y mientérico que constituyen el </a:t>
            </a:r>
            <a:r>
              <a:rPr lang="es-MX" b="1" i="0" u="sng" dirty="0" smtClean="0">
                <a:solidFill>
                  <a:schemeClr val="tx1">
                    <a:lumMod val="95000"/>
                    <a:lumOff val="5000"/>
                  </a:schemeClr>
                </a:solidFill>
                <a:effectLst/>
                <a:latin typeface="Arial" panose="020B0604020202020204" pitchFamily="34" charset="0"/>
              </a:rPr>
              <a:t>sistema nervioso entérico</a:t>
            </a:r>
            <a:r>
              <a:rPr lang="es-MX" b="0" i="0" dirty="0" smtClean="0">
                <a:solidFill>
                  <a:srgbClr val="202122"/>
                </a:solidFill>
                <a:effectLst/>
                <a:latin typeface="Arial" panose="020B0604020202020204" pitchFamily="34" charset="0"/>
              </a:rPr>
              <a:t> que se distribuye a lo largo de todo el tubo digestivo, desde el esófago hasta el ano.</a:t>
            </a:r>
            <a:endParaRPr lang="en-US" dirty="0"/>
          </a:p>
        </p:txBody>
      </p:sp>
    </p:spTree>
    <p:extLst>
      <p:ext uri="{BB962C8B-B14F-4D97-AF65-F5344CB8AC3E}">
        <p14:creationId xmlns:p14="http://schemas.microsoft.com/office/powerpoint/2010/main" val="4048425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19200" y="366712"/>
            <a:ext cx="9753600" cy="6124575"/>
          </a:xfrm>
          <a:prstGeom prst="rect">
            <a:avLst/>
          </a:prstGeom>
        </p:spPr>
      </p:pic>
    </p:spTree>
    <p:extLst>
      <p:ext uri="{BB962C8B-B14F-4D97-AF65-F5344CB8AC3E}">
        <p14:creationId xmlns:p14="http://schemas.microsoft.com/office/powerpoint/2010/main" val="1677243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5067" y="237067"/>
            <a:ext cx="5936991" cy="369332"/>
          </a:xfrm>
          <a:prstGeom prst="rect">
            <a:avLst/>
          </a:prstGeom>
        </p:spPr>
        <p:txBody>
          <a:bodyPr wrap="square">
            <a:spAutoFit/>
          </a:bodyPr>
          <a:lstStyle/>
          <a:p>
            <a:r>
              <a:rPr lang="en-US" b="1" i="0" u="sng" dirty="0" smtClean="0">
                <a:solidFill>
                  <a:srgbClr val="000000"/>
                </a:solidFill>
                <a:effectLst/>
                <a:latin typeface="Arial" panose="020B0604020202020204" pitchFamily="34" charset="0"/>
                <a:cs typeface="Arial" panose="020B0604020202020204" pitchFamily="34" charset="0"/>
              </a:rPr>
              <a:t>Fisiología</a:t>
            </a:r>
            <a:endParaRPr lang="en-US" b="1" i="0" u="sng" dirty="0">
              <a:solidFill>
                <a:srgbClr val="000000"/>
              </a:solidFill>
              <a:effectLst/>
              <a:latin typeface="Arial" panose="020B0604020202020204" pitchFamily="34" charset="0"/>
              <a:cs typeface="Arial" panose="020B0604020202020204" pitchFamily="34" charset="0"/>
            </a:endParaRPr>
          </a:p>
        </p:txBody>
      </p:sp>
      <p:sp>
        <p:nvSpPr>
          <p:cNvPr id="3" name="Rectángulo 2"/>
          <p:cNvSpPr/>
          <p:nvPr/>
        </p:nvSpPr>
        <p:spPr>
          <a:xfrm>
            <a:off x="553155" y="711202"/>
            <a:ext cx="11548533" cy="2554545"/>
          </a:xfrm>
          <a:prstGeom prst="rect">
            <a:avLst/>
          </a:prstGeom>
        </p:spPr>
        <p:txBody>
          <a:bodyPr wrap="square">
            <a:spAutoFit/>
          </a:bodyPr>
          <a:lstStyle/>
          <a:p>
            <a:r>
              <a:rPr lang="es-MX" sz="2000" b="0" i="0" dirty="0" smtClean="0">
                <a:solidFill>
                  <a:srgbClr val="202122"/>
                </a:solidFill>
                <a:effectLst/>
                <a:latin typeface="Arial" panose="020B0604020202020204" pitchFamily="34" charset="0"/>
              </a:rPr>
              <a:t>Los alimentos después de ser ingeridos y triturados por los dientes con la ayuda de la saliva producida por las </a:t>
            </a:r>
            <a:r>
              <a:rPr lang="es-MX" sz="2000" b="0" i="0" dirty="0" smtClean="0">
                <a:solidFill>
                  <a:srgbClr val="FF0000"/>
                </a:solidFill>
                <a:effectLst/>
                <a:latin typeface="Arial" panose="020B0604020202020204" pitchFamily="34" charset="0"/>
              </a:rPr>
              <a:t>glándulas</a:t>
            </a:r>
            <a:r>
              <a:rPr lang="es-MX" sz="2000" b="0" i="0" dirty="0" smtClean="0">
                <a:solidFill>
                  <a:srgbClr val="202122"/>
                </a:solidFill>
                <a:effectLst/>
                <a:latin typeface="Arial" panose="020B0604020202020204" pitchFamily="34" charset="0"/>
              </a:rPr>
              <a:t> </a:t>
            </a:r>
            <a:r>
              <a:rPr lang="es-MX" sz="2000" b="0" i="0" dirty="0" smtClean="0">
                <a:solidFill>
                  <a:srgbClr val="FF0000"/>
                </a:solidFill>
                <a:effectLst/>
                <a:latin typeface="Arial" panose="020B0604020202020204" pitchFamily="34" charset="0"/>
              </a:rPr>
              <a:t>salivales</a:t>
            </a:r>
            <a:r>
              <a:rPr lang="es-MX" sz="2000" b="0" i="0" dirty="0" smtClean="0">
                <a:solidFill>
                  <a:srgbClr val="202122"/>
                </a:solidFill>
                <a:effectLst/>
                <a:latin typeface="Arial" panose="020B0604020202020204" pitchFamily="34" charset="0"/>
              </a:rPr>
              <a:t>, forman un </a:t>
            </a:r>
            <a:r>
              <a:rPr lang="es-MX" sz="2000" b="0" i="0" dirty="0" smtClean="0">
                <a:solidFill>
                  <a:srgbClr val="FF0000"/>
                </a:solidFill>
                <a:effectLst/>
                <a:latin typeface="Arial" panose="020B0604020202020204" pitchFamily="34" charset="0"/>
              </a:rPr>
              <a:t>bolo</a:t>
            </a:r>
            <a:r>
              <a:rPr lang="es-MX" sz="2000" b="0" i="0" dirty="0" smtClean="0">
                <a:solidFill>
                  <a:srgbClr val="202122"/>
                </a:solidFill>
                <a:effectLst/>
                <a:latin typeface="Arial" panose="020B0604020202020204" pitchFamily="34" charset="0"/>
              </a:rPr>
              <a:t> </a:t>
            </a:r>
            <a:r>
              <a:rPr lang="es-MX" sz="2000" b="0" i="0" dirty="0" smtClean="0">
                <a:solidFill>
                  <a:srgbClr val="FF0000"/>
                </a:solidFill>
                <a:effectLst/>
                <a:latin typeface="Arial" panose="020B0604020202020204" pitchFamily="34" charset="0"/>
              </a:rPr>
              <a:t>alimenticio</a:t>
            </a:r>
            <a:r>
              <a:rPr lang="es-MX" sz="2000" b="0" i="0" dirty="0" smtClean="0">
                <a:solidFill>
                  <a:srgbClr val="202122"/>
                </a:solidFill>
                <a:effectLst/>
                <a:latin typeface="Arial" panose="020B0604020202020204" pitchFamily="34" charset="0"/>
              </a:rPr>
              <a:t> y pasan por el esófago en su camino hacia el estómago gracias al </a:t>
            </a:r>
            <a:r>
              <a:rPr lang="es-MX" sz="2000" b="0" i="0" dirty="0" smtClean="0">
                <a:solidFill>
                  <a:srgbClr val="FF0000"/>
                </a:solidFill>
                <a:effectLst/>
                <a:latin typeface="Arial" panose="020B0604020202020204" pitchFamily="34" charset="0"/>
              </a:rPr>
              <a:t>movimiento</a:t>
            </a:r>
            <a:r>
              <a:rPr lang="es-MX" sz="2000" b="0" i="0" dirty="0" smtClean="0">
                <a:solidFill>
                  <a:srgbClr val="202122"/>
                </a:solidFill>
                <a:effectLst/>
                <a:latin typeface="Arial" panose="020B0604020202020204" pitchFamily="34" charset="0"/>
              </a:rPr>
              <a:t> </a:t>
            </a:r>
            <a:r>
              <a:rPr lang="es-MX" sz="2000" b="0" i="0" dirty="0" smtClean="0">
                <a:solidFill>
                  <a:srgbClr val="FF0000"/>
                </a:solidFill>
                <a:effectLst/>
                <a:latin typeface="Arial" panose="020B0604020202020204" pitchFamily="34" charset="0"/>
              </a:rPr>
              <a:t>peristáltico</a:t>
            </a:r>
            <a:r>
              <a:rPr lang="es-MX" sz="2000" b="0" i="0" dirty="0" smtClean="0">
                <a:solidFill>
                  <a:srgbClr val="202122"/>
                </a:solidFill>
                <a:effectLst/>
                <a:latin typeface="Arial" panose="020B0604020202020204" pitchFamily="34" charset="0"/>
              </a:rPr>
              <a:t>. Una vez en el estómago, se inicia el proceso de digestión facilitado por el ácido clorhídrico secretado por las </a:t>
            </a:r>
            <a:r>
              <a:rPr lang="es-MX" sz="2000" b="0" i="0" dirty="0" smtClean="0">
                <a:solidFill>
                  <a:srgbClr val="FF0000"/>
                </a:solidFill>
                <a:effectLst/>
                <a:latin typeface="Arial" panose="020B0604020202020204" pitchFamily="34" charset="0"/>
              </a:rPr>
              <a:t>células</a:t>
            </a:r>
            <a:r>
              <a:rPr lang="es-MX" sz="2000" b="0" i="0" dirty="0" smtClean="0">
                <a:solidFill>
                  <a:srgbClr val="202122"/>
                </a:solidFill>
                <a:effectLst/>
                <a:latin typeface="Arial" panose="020B0604020202020204" pitchFamily="34" charset="0"/>
              </a:rPr>
              <a:t> </a:t>
            </a:r>
            <a:r>
              <a:rPr lang="es-MX" sz="2000" b="0" i="0" dirty="0" smtClean="0">
                <a:solidFill>
                  <a:srgbClr val="FF0000"/>
                </a:solidFill>
                <a:effectLst/>
                <a:latin typeface="Arial" panose="020B0604020202020204" pitchFamily="34" charset="0"/>
              </a:rPr>
              <a:t>parietales</a:t>
            </a:r>
            <a:r>
              <a:rPr lang="es-MX" sz="2000" b="0" i="0" dirty="0" smtClean="0">
                <a:solidFill>
                  <a:srgbClr val="202122"/>
                </a:solidFill>
                <a:effectLst/>
                <a:latin typeface="Arial" panose="020B0604020202020204" pitchFamily="34" charset="0"/>
              </a:rPr>
              <a:t> del estómago y las enzimas digestivas. Posteriormente pasan al intestino delgado, donde continúa la degradación química de los alimentos y tiene lugar la absorción de agua y nutrientes que son transportados hacia la sangre y la </a:t>
            </a:r>
            <a:r>
              <a:rPr lang="es-MX" sz="2000" b="0" i="0" dirty="0" smtClean="0">
                <a:solidFill>
                  <a:srgbClr val="FF0000"/>
                </a:solidFill>
                <a:effectLst/>
                <a:latin typeface="Arial" panose="020B0604020202020204" pitchFamily="34" charset="0"/>
              </a:rPr>
              <a:t>linfa</a:t>
            </a:r>
            <a:r>
              <a:rPr lang="es-MX" sz="2000" b="0" i="0" dirty="0" smtClean="0">
                <a:solidFill>
                  <a:srgbClr val="202122"/>
                </a:solidFill>
                <a:effectLst/>
                <a:latin typeface="Arial" panose="020B0604020202020204" pitchFamily="34" charset="0"/>
              </a:rPr>
              <a:t>. Al alcanzar el intestino grueso se acumulan las sustancias de desecho que forman las </a:t>
            </a:r>
            <a:r>
              <a:rPr lang="es-MX" sz="2000" b="0" i="0" dirty="0" smtClean="0">
                <a:solidFill>
                  <a:srgbClr val="FF0000"/>
                </a:solidFill>
                <a:effectLst/>
                <a:latin typeface="Arial" panose="020B0604020202020204" pitchFamily="34" charset="0"/>
              </a:rPr>
              <a:t>heces</a:t>
            </a:r>
            <a:r>
              <a:rPr lang="es-MX" sz="2000" b="0" i="0" dirty="0" smtClean="0">
                <a:solidFill>
                  <a:srgbClr val="202122"/>
                </a:solidFill>
                <a:effectLst/>
                <a:latin typeface="Arial" panose="020B0604020202020204" pitchFamily="34" charset="0"/>
              </a:rPr>
              <a:t>, las cuales se expulsan al exterior a través del ano</a:t>
            </a:r>
            <a:endParaRPr lang="en-US" sz="2000" dirty="0"/>
          </a:p>
        </p:txBody>
      </p:sp>
      <p:sp>
        <p:nvSpPr>
          <p:cNvPr id="4" name="Rectángulo 3"/>
          <p:cNvSpPr/>
          <p:nvPr/>
        </p:nvSpPr>
        <p:spPr>
          <a:xfrm>
            <a:off x="530578" y="3172178"/>
            <a:ext cx="11266310" cy="3477875"/>
          </a:xfrm>
          <a:prstGeom prst="rect">
            <a:avLst/>
          </a:prstGeom>
        </p:spPr>
        <p:txBody>
          <a:bodyPr wrap="square">
            <a:spAutoFit/>
          </a:bodyPr>
          <a:lstStyle/>
          <a:p>
            <a:r>
              <a:rPr lang="es-MX" sz="2000" b="0" i="0" dirty="0" smtClean="0">
                <a:solidFill>
                  <a:srgbClr val="202122"/>
                </a:solidFill>
                <a:effectLst/>
                <a:latin typeface="Arial" panose="020B0604020202020204" pitchFamily="34" charset="0"/>
              </a:rPr>
              <a:t>El </a:t>
            </a:r>
            <a:r>
              <a:rPr lang="es-MX" sz="2000" b="0" i="0" dirty="0" smtClean="0">
                <a:solidFill>
                  <a:srgbClr val="FF0000"/>
                </a:solidFill>
                <a:effectLst/>
                <a:latin typeface="Arial" panose="020B0604020202020204" pitchFamily="34" charset="0"/>
              </a:rPr>
              <a:t>intestino</a:t>
            </a:r>
            <a:r>
              <a:rPr lang="es-MX" sz="2000" b="0" i="0" dirty="0" smtClean="0">
                <a:solidFill>
                  <a:srgbClr val="202122"/>
                </a:solidFill>
                <a:effectLst/>
                <a:latin typeface="Arial" panose="020B0604020202020204" pitchFamily="34" charset="0"/>
              </a:rPr>
              <a:t> posee en su interior una capa de células que forman una barrera. Su misión es, además de </a:t>
            </a:r>
            <a:r>
              <a:rPr lang="es-MX" sz="2000" b="0" i="0" dirty="0" smtClean="0">
                <a:solidFill>
                  <a:srgbClr val="FF0000"/>
                </a:solidFill>
                <a:effectLst/>
                <a:latin typeface="Arial" panose="020B0604020202020204" pitchFamily="34" charset="0"/>
              </a:rPr>
              <a:t>digerir</a:t>
            </a:r>
            <a:r>
              <a:rPr lang="es-MX" sz="2000" b="0" i="0" dirty="0" smtClean="0">
                <a:solidFill>
                  <a:srgbClr val="202122"/>
                </a:solidFill>
                <a:effectLst/>
                <a:latin typeface="Arial" panose="020B0604020202020204" pitchFamily="34" charset="0"/>
              </a:rPr>
              <a:t> sustancias, actuar defendiendo al organismo del enemigo exterior del ambiente (sustancias que ingerimos y </a:t>
            </a:r>
            <a:r>
              <a:rPr lang="es-MX" sz="2000" b="0" i="0" dirty="0" smtClean="0">
                <a:solidFill>
                  <a:srgbClr val="FF0000"/>
                </a:solidFill>
                <a:effectLst/>
                <a:latin typeface="Arial" panose="020B0604020202020204" pitchFamily="34" charset="0"/>
              </a:rPr>
              <a:t>microorganismos</a:t>
            </a:r>
            <a:r>
              <a:rPr lang="es-MX" sz="2000" b="0" i="0" dirty="0" smtClean="0">
                <a:solidFill>
                  <a:srgbClr val="202122"/>
                </a:solidFill>
                <a:effectLst/>
                <a:latin typeface="Arial" panose="020B0604020202020204" pitchFamily="34" charset="0"/>
              </a:rPr>
              <a:t> presentes en el intestino). Esto lo logra manteniendo cerradas las </a:t>
            </a:r>
            <a:r>
              <a:rPr lang="es-MX" sz="2000" b="0" i="0" dirty="0" smtClean="0">
                <a:solidFill>
                  <a:srgbClr val="FF0000"/>
                </a:solidFill>
                <a:effectLst/>
                <a:latin typeface="Arial" panose="020B0604020202020204" pitchFamily="34" charset="0"/>
              </a:rPr>
              <a:t>uniones</a:t>
            </a:r>
            <a:r>
              <a:rPr lang="es-MX" sz="2000" b="0" i="0" dirty="0" smtClean="0">
                <a:solidFill>
                  <a:srgbClr val="202122"/>
                </a:solidFill>
                <a:effectLst/>
                <a:latin typeface="Arial" panose="020B0604020202020204" pitchFamily="34" charset="0"/>
              </a:rPr>
              <a:t> </a:t>
            </a:r>
            <a:r>
              <a:rPr lang="es-MX" sz="2000" b="0" i="0" dirty="0" smtClean="0">
                <a:solidFill>
                  <a:srgbClr val="FF0000"/>
                </a:solidFill>
                <a:effectLst/>
                <a:latin typeface="Arial" panose="020B0604020202020204" pitchFamily="34" charset="0"/>
              </a:rPr>
              <a:t>estrechas</a:t>
            </a:r>
            <a:r>
              <a:rPr lang="es-MX" sz="2000" b="0" i="0" dirty="0" smtClean="0">
                <a:solidFill>
                  <a:srgbClr val="202122"/>
                </a:solidFill>
                <a:effectLst/>
                <a:latin typeface="Arial" panose="020B0604020202020204" pitchFamily="34" charset="0"/>
              </a:rPr>
              <a:t> intercelulares, para impedir el acceso descontrolado de sustancias, </a:t>
            </a:r>
            <a:r>
              <a:rPr lang="es-MX" sz="2000" b="0" i="0" dirty="0" smtClean="0">
                <a:solidFill>
                  <a:srgbClr val="FF0000"/>
                </a:solidFill>
                <a:effectLst/>
                <a:latin typeface="Arial" panose="020B0604020202020204" pitchFamily="34" charset="0"/>
              </a:rPr>
              <a:t>toxinas</a:t>
            </a:r>
            <a:r>
              <a:rPr lang="es-MX" sz="2000" b="0" i="0" dirty="0" smtClean="0">
                <a:solidFill>
                  <a:srgbClr val="202122"/>
                </a:solidFill>
                <a:effectLst/>
                <a:latin typeface="Arial" panose="020B0604020202020204" pitchFamily="34" charset="0"/>
              </a:rPr>
              <a:t>, </a:t>
            </a:r>
            <a:r>
              <a:rPr lang="es-MX" sz="2000" b="0" i="0" dirty="0" err="1" smtClean="0">
                <a:solidFill>
                  <a:srgbClr val="FF0000"/>
                </a:solidFill>
                <a:effectLst/>
                <a:latin typeface="Arial" panose="020B0604020202020204" pitchFamily="34" charset="0"/>
              </a:rPr>
              <a:t>quimicos</a:t>
            </a:r>
            <a:r>
              <a:rPr lang="es-MX" sz="2000" b="0" i="0" dirty="0" smtClean="0">
                <a:solidFill>
                  <a:srgbClr val="202122"/>
                </a:solidFill>
                <a:effectLst/>
                <a:latin typeface="Arial" panose="020B0604020202020204" pitchFamily="34" charset="0"/>
              </a:rPr>
              <a:t>, microorganismos y </a:t>
            </a:r>
            <a:r>
              <a:rPr lang="es-MX" sz="2000" b="0" i="0" dirty="0" err="1" smtClean="0">
                <a:solidFill>
                  <a:srgbClr val="FF0000"/>
                </a:solidFill>
                <a:effectLst/>
                <a:latin typeface="Arial" panose="020B0604020202020204" pitchFamily="34" charset="0"/>
              </a:rPr>
              <a:t>maceromoléculas</a:t>
            </a:r>
            <a:r>
              <a:rPr lang="es-MX" sz="2000" b="0" i="0" dirty="0" smtClean="0">
                <a:solidFill>
                  <a:srgbClr val="202122"/>
                </a:solidFill>
                <a:effectLst/>
                <a:latin typeface="Arial" panose="020B0604020202020204" pitchFamily="34" charset="0"/>
              </a:rPr>
              <a:t>, que de lo contrario podrían pasar al </a:t>
            </a:r>
            <a:r>
              <a:rPr lang="es-MX" sz="2000" b="0" i="0" dirty="0" smtClean="0">
                <a:solidFill>
                  <a:srgbClr val="FF0000"/>
                </a:solidFill>
                <a:effectLst/>
                <a:latin typeface="Arial" panose="020B0604020202020204" pitchFamily="34" charset="0"/>
              </a:rPr>
              <a:t>torrente</a:t>
            </a:r>
            <a:r>
              <a:rPr lang="es-MX" sz="2000" b="0" i="0" dirty="0" smtClean="0">
                <a:solidFill>
                  <a:srgbClr val="202122"/>
                </a:solidFill>
                <a:effectLst/>
                <a:latin typeface="Arial" panose="020B0604020202020204" pitchFamily="34" charset="0"/>
              </a:rPr>
              <a:t> </a:t>
            </a:r>
            <a:r>
              <a:rPr lang="es-MX" sz="2000" b="0" i="0" dirty="0" smtClean="0">
                <a:solidFill>
                  <a:srgbClr val="FF0000"/>
                </a:solidFill>
                <a:effectLst/>
                <a:latin typeface="Arial" panose="020B0604020202020204" pitchFamily="34" charset="0"/>
              </a:rPr>
              <a:t>sanguíneo</a:t>
            </a:r>
            <a:r>
              <a:rPr lang="es-MX" sz="2000" b="0" i="0" dirty="0" smtClean="0">
                <a:solidFill>
                  <a:srgbClr val="202122"/>
                </a:solidFill>
                <a:effectLst/>
                <a:latin typeface="Arial" panose="020B0604020202020204" pitchFamily="34" charset="0"/>
              </a:rPr>
              <a:t>. Actualmente, se sabe que las uniones estrechas, anteriormente consideradas como estructuras estáticas, son en realidad dinámicas y se adaptan fácilmente a diversas circunstancias, tanto fisiológicas como patológicas. Existe un complejo sistema regulador que orquesta el estado de ensamblaje de la red de </a:t>
            </a:r>
            <a:r>
              <a:rPr lang="es-MX" sz="2000" b="0" i="0" dirty="0" err="1" smtClean="0">
                <a:solidFill>
                  <a:srgbClr val="FF0000"/>
                </a:solidFill>
                <a:effectLst/>
                <a:latin typeface="Arial" panose="020B0604020202020204" pitchFamily="34" charset="0"/>
              </a:rPr>
              <a:t>proteinas</a:t>
            </a:r>
            <a:r>
              <a:rPr lang="es-MX" sz="2000" b="0" i="0" dirty="0" smtClean="0">
                <a:solidFill>
                  <a:srgbClr val="202122"/>
                </a:solidFill>
                <a:effectLst/>
                <a:latin typeface="Arial" panose="020B0604020202020204" pitchFamily="34" charset="0"/>
              </a:rPr>
              <a:t> de las uniones estrechas intercelulares. </a:t>
            </a:r>
            <a:r>
              <a:rPr lang="es-MX" sz="2000" dirty="0" smtClean="0">
                <a:solidFill>
                  <a:srgbClr val="202122"/>
                </a:solidFill>
                <a:latin typeface="Arial" panose="020B0604020202020204" pitchFamily="34" charset="0"/>
              </a:rPr>
              <a:t>Las uniones estrechas serian un entramado de proteínas que aproximan las membranas lipídicas de células adyacentes, se encuentran en el epitelio y endoteli</a:t>
            </a:r>
            <a:r>
              <a:rPr lang="es-MX" dirty="0" smtClean="0">
                <a:solidFill>
                  <a:srgbClr val="202122"/>
                </a:solidFill>
                <a:latin typeface="Arial" panose="020B0604020202020204" pitchFamily="34" charset="0"/>
              </a:rPr>
              <a:t>o.</a:t>
            </a:r>
            <a:endParaRPr lang="en-US" dirty="0"/>
          </a:p>
        </p:txBody>
      </p:sp>
    </p:spTree>
    <p:extLst>
      <p:ext uri="{BB962C8B-B14F-4D97-AF65-F5344CB8AC3E}">
        <p14:creationId xmlns:p14="http://schemas.microsoft.com/office/powerpoint/2010/main" val="37643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8667" y="237068"/>
            <a:ext cx="11740444" cy="923330"/>
          </a:xfrm>
          <a:prstGeom prst="rect">
            <a:avLst/>
          </a:prstGeom>
        </p:spPr>
        <p:txBody>
          <a:bodyPr wrap="square">
            <a:spAutoFit/>
          </a:bodyPr>
          <a:lstStyle/>
          <a:p>
            <a:r>
              <a:rPr lang="es-MX" b="0" i="0" dirty="0" smtClean="0">
                <a:solidFill>
                  <a:srgbClr val="202122"/>
                </a:solidFill>
                <a:effectLst/>
                <a:latin typeface="Arial" panose="020B0604020202020204" pitchFamily="34" charset="0"/>
              </a:rPr>
              <a:t>Asimismo, juega un papel muy importante la colonización bacteriana que constituye la llamada </a:t>
            </a:r>
            <a:r>
              <a:rPr lang="es-MX" b="0" i="0" u="none" strike="noStrike" dirty="0" err="1" smtClean="0">
                <a:solidFill>
                  <a:srgbClr val="0645AD"/>
                </a:solidFill>
                <a:effectLst/>
                <a:latin typeface="Arial" panose="020B0604020202020204" pitchFamily="34" charset="0"/>
                <a:hlinkClick r:id="rId2" tooltip="Microbiota normal"/>
              </a:rPr>
              <a:t>microflora</a:t>
            </a:r>
            <a:r>
              <a:rPr lang="es-MX" b="0" i="0" u="none" strike="noStrike" dirty="0" smtClean="0">
                <a:solidFill>
                  <a:srgbClr val="0645AD"/>
                </a:solidFill>
                <a:effectLst/>
                <a:latin typeface="Arial" panose="020B0604020202020204" pitchFamily="34" charset="0"/>
                <a:hlinkClick r:id="rId2" tooltip="Microbiota normal"/>
              </a:rPr>
              <a:t> intestinal</a:t>
            </a:r>
            <a:r>
              <a:rPr lang="es-MX" b="0" i="0" dirty="0" smtClean="0">
                <a:solidFill>
                  <a:srgbClr val="202122"/>
                </a:solidFill>
                <a:effectLst/>
                <a:latin typeface="Arial" panose="020B0604020202020204" pitchFamily="34" charset="0"/>
              </a:rPr>
              <a:t> formada por bacterias beneficiosas para el organismo. Se calcula que un individuo normal tiene en su intestino alrededor de 100 billones de bacterias pertenecientes a entre 500 y 1000 especies diferentes.</a:t>
            </a:r>
            <a:r>
              <a:rPr lang="es-MX" baseline="30000" dirty="0">
                <a:solidFill>
                  <a:srgbClr val="0645AD"/>
                </a:solidFill>
                <a:latin typeface="Arial" panose="020B0604020202020204" pitchFamily="34" charset="0"/>
              </a:rPr>
              <a:t> </a:t>
            </a:r>
            <a:endParaRPr lang="en-US" dirty="0"/>
          </a:p>
        </p:txBody>
      </p:sp>
      <p:pic>
        <p:nvPicPr>
          <p:cNvPr id="1026"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11" y="2585156"/>
            <a:ext cx="4821414" cy="33753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500" y="2151139"/>
            <a:ext cx="5285477" cy="426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288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06311" y="180622"/>
            <a:ext cx="6146416" cy="369332"/>
          </a:xfrm>
          <a:prstGeom prst="rect">
            <a:avLst/>
          </a:prstGeom>
        </p:spPr>
        <p:txBody>
          <a:bodyPr wrap="square">
            <a:spAutoFit/>
          </a:bodyPr>
          <a:lstStyle/>
          <a:p>
            <a:r>
              <a:rPr lang="en-US" b="1" u="sng" dirty="0">
                <a:solidFill>
                  <a:srgbClr val="000000"/>
                </a:solidFill>
                <a:latin typeface="Arial" panose="020B0604020202020204" pitchFamily="34" charset="0"/>
              </a:rPr>
              <a:t>Enzimas digestivas</a:t>
            </a:r>
            <a:endParaRPr lang="en-US" b="1" i="0" u="sng" dirty="0">
              <a:solidFill>
                <a:srgbClr val="000000"/>
              </a:solidFill>
              <a:effectLst/>
              <a:latin typeface="Arial" panose="020B0604020202020204" pitchFamily="34" charset="0"/>
            </a:endParaRPr>
          </a:p>
        </p:txBody>
      </p:sp>
      <p:sp>
        <p:nvSpPr>
          <p:cNvPr id="3" name="Rectángulo 2"/>
          <p:cNvSpPr/>
          <p:nvPr/>
        </p:nvSpPr>
        <p:spPr>
          <a:xfrm>
            <a:off x="395111" y="643467"/>
            <a:ext cx="11537245" cy="2585323"/>
          </a:xfrm>
          <a:prstGeom prst="rect">
            <a:avLst/>
          </a:prstGeom>
        </p:spPr>
        <p:txBody>
          <a:bodyPr wrap="square">
            <a:spAutoFit/>
          </a:bodyPr>
          <a:lstStyle/>
          <a:p>
            <a:r>
              <a:rPr lang="es-MX" dirty="0">
                <a:solidFill>
                  <a:srgbClr val="202122"/>
                </a:solidFill>
                <a:latin typeface="Arial" panose="020B0604020202020204" pitchFamily="34" charset="0"/>
              </a:rPr>
              <a:t>Las </a:t>
            </a:r>
            <a:r>
              <a:rPr lang="es-MX" dirty="0" smtClean="0">
                <a:solidFill>
                  <a:srgbClr val="FF0000"/>
                </a:solidFill>
                <a:latin typeface="Arial" panose="020B0604020202020204" pitchFamily="34" charset="0"/>
              </a:rPr>
              <a:t>enzimas</a:t>
            </a:r>
            <a:r>
              <a:rPr lang="es-MX" dirty="0" smtClean="0">
                <a:solidFill>
                  <a:srgbClr val="202122"/>
                </a:solidFill>
                <a:latin typeface="Arial" panose="020B0604020202020204" pitchFamily="34" charset="0"/>
              </a:rPr>
              <a:t> </a:t>
            </a:r>
            <a:r>
              <a:rPr lang="es-MX" dirty="0" smtClean="0">
                <a:solidFill>
                  <a:srgbClr val="FF0000"/>
                </a:solidFill>
                <a:latin typeface="Arial" panose="020B0604020202020204" pitchFamily="34" charset="0"/>
              </a:rPr>
              <a:t>digestivas</a:t>
            </a:r>
            <a:r>
              <a:rPr lang="es-MX" dirty="0">
                <a:solidFill>
                  <a:srgbClr val="202122"/>
                </a:solidFill>
                <a:latin typeface="Arial" panose="020B0604020202020204" pitchFamily="34" charset="0"/>
              </a:rPr>
              <a:t> son sustancias capaces de romper las grandes moléculas presentes en los alimentos y convertirlas en moléculas más pequeñas que pueden ser absorbidas a través del intestino. Algunas de las más importantes son la </a:t>
            </a:r>
            <a:r>
              <a:rPr lang="es-MX" dirty="0" smtClean="0">
                <a:solidFill>
                  <a:srgbClr val="FF0000"/>
                </a:solidFill>
                <a:latin typeface="Arial" panose="020B0604020202020204" pitchFamily="34" charset="0"/>
              </a:rPr>
              <a:t>lipasa</a:t>
            </a:r>
            <a:r>
              <a:rPr lang="es-MX" dirty="0">
                <a:solidFill>
                  <a:srgbClr val="202122"/>
                </a:solidFill>
                <a:latin typeface="Arial" panose="020B0604020202020204" pitchFamily="34" charset="0"/>
              </a:rPr>
              <a:t> producidas por el páncreas, las </a:t>
            </a:r>
            <a:r>
              <a:rPr lang="es-MX" dirty="0" smtClean="0">
                <a:solidFill>
                  <a:srgbClr val="FF0000"/>
                </a:solidFill>
                <a:latin typeface="Arial" panose="020B0604020202020204" pitchFamily="34" charset="0"/>
              </a:rPr>
              <a:t>proteasas</a:t>
            </a:r>
            <a:r>
              <a:rPr lang="es-MX" dirty="0">
                <a:solidFill>
                  <a:srgbClr val="202122"/>
                </a:solidFill>
                <a:latin typeface="Arial" panose="020B0604020202020204" pitchFamily="34" charset="0"/>
              </a:rPr>
              <a:t> producidas por el estómago y el páncreas que descomponen las proteínas en aminoácidos, la </a:t>
            </a:r>
            <a:r>
              <a:rPr lang="es-MX" dirty="0" smtClean="0">
                <a:solidFill>
                  <a:srgbClr val="FF0000"/>
                </a:solidFill>
                <a:latin typeface="Arial" panose="020B0604020202020204" pitchFamily="34" charset="0"/>
              </a:rPr>
              <a:t>amilasa</a:t>
            </a:r>
            <a:r>
              <a:rPr lang="es-MX" dirty="0" smtClean="0">
                <a:solidFill>
                  <a:srgbClr val="202122"/>
                </a:solidFill>
                <a:latin typeface="Arial" panose="020B0604020202020204" pitchFamily="34" charset="0"/>
              </a:rPr>
              <a:t>, </a:t>
            </a:r>
            <a:r>
              <a:rPr lang="es-MX" dirty="0">
                <a:solidFill>
                  <a:srgbClr val="202122"/>
                </a:solidFill>
                <a:latin typeface="Arial" panose="020B0604020202020204" pitchFamily="34" charset="0"/>
              </a:rPr>
              <a:t>la </a:t>
            </a:r>
            <a:r>
              <a:rPr lang="es-MX" dirty="0" smtClean="0">
                <a:solidFill>
                  <a:srgbClr val="FF0000"/>
                </a:solidFill>
                <a:latin typeface="Arial" panose="020B0604020202020204" pitchFamily="34" charset="0"/>
              </a:rPr>
              <a:t>lactasa</a:t>
            </a:r>
            <a:r>
              <a:rPr lang="es-MX" dirty="0">
                <a:solidFill>
                  <a:srgbClr val="202122"/>
                </a:solidFill>
                <a:latin typeface="Arial" panose="020B0604020202020204" pitchFamily="34" charset="0"/>
              </a:rPr>
              <a:t> secretada por el intestino delgado que descompone la lactosa presente en la leche y la </a:t>
            </a:r>
            <a:r>
              <a:rPr lang="es-MX" dirty="0" err="1" smtClean="0">
                <a:solidFill>
                  <a:srgbClr val="FF0000"/>
                </a:solidFill>
                <a:latin typeface="Arial" panose="020B0604020202020204" pitchFamily="34" charset="0"/>
              </a:rPr>
              <a:t>sacarsa</a:t>
            </a:r>
            <a:r>
              <a:rPr lang="es-MX" dirty="0">
                <a:solidFill>
                  <a:srgbClr val="202122"/>
                </a:solidFill>
                <a:latin typeface="Arial" panose="020B0604020202020204" pitchFamily="34" charset="0"/>
              </a:rPr>
              <a:t> que actúa sobre la </a:t>
            </a:r>
            <a:r>
              <a:rPr lang="es-MX" dirty="0" smtClean="0">
                <a:solidFill>
                  <a:srgbClr val="FF0000"/>
                </a:solidFill>
                <a:latin typeface="Arial" panose="020B0604020202020204" pitchFamily="34" charset="0"/>
              </a:rPr>
              <a:t>sacarosa</a:t>
            </a:r>
            <a:r>
              <a:rPr lang="es-MX" dirty="0">
                <a:solidFill>
                  <a:srgbClr val="202122"/>
                </a:solidFill>
                <a:latin typeface="Arial" panose="020B0604020202020204" pitchFamily="34" charset="0"/>
              </a:rPr>
              <a:t> y la convierte en </a:t>
            </a:r>
            <a:r>
              <a:rPr lang="es-MX" dirty="0" smtClean="0">
                <a:solidFill>
                  <a:srgbClr val="FF0000"/>
                </a:solidFill>
                <a:latin typeface="Arial" panose="020B0604020202020204" pitchFamily="34" charset="0"/>
              </a:rPr>
              <a:t>glucosa</a:t>
            </a:r>
            <a:r>
              <a:rPr lang="es-MX" dirty="0" smtClean="0">
                <a:solidFill>
                  <a:srgbClr val="202122"/>
                </a:solidFill>
                <a:latin typeface="Arial" panose="020B0604020202020204" pitchFamily="34" charset="0"/>
              </a:rPr>
              <a:t> y</a:t>
            </a:r>
            <a:r>
              <a:rPr lang="es-MX" dirty="0">
                <a:solidFill>
                  <a:srgbClr val="202122"/>
                </a:solidFill>
                <a:latin typeface="Arial" panose="020B0604020202020204" pitchFamily="34" charset="0"/>
              </a:rPr>
              <a:t> </a:t>
            </a:r>
            <a:r>
              <a:rPr lang="es-MX" dirty="0" smtClean="0">
                <a:solidFill>
                  <a:srgbClr val="FF0000"/>
                </a:solidFill>
                <a:latin typeface="Arial" panose="020B0604020202020204" pitchFamily="34" charset="0"/>
              </a:rPr>
              <a:t>fructosa</a:t>
            </a:r>
            <a:r>
              <a:rPr lang="es-MX" dirty="0" smtClean="0">
                <a:solidFill>
                  <a:srgbClr val="202122"/>
                </a:solidFill>
                <a:latin typeface="Arial" panose="020B0604020202020204" pitchFamily="34" charset="0"/>
              </a:rPr>
              <a:t>.​ Las </a:t>
            </a:r>
            <a:r>
              <a:rPr lang="es-MX" dirty="0" smtClean="0">
                <a:solidFill>
                  <a:srgbClr val="FF0000"/>
                </a:solidFill>
                <a:latin typeface="Arial" panose="020B0604020202020204" pitchFamily="34" charset="0"/>
              </a:rPr>
              <a:t>proteasas</a:t>
            </a:r>
            <a:r>
              <a:rPr lang="es-MX" dirty="0" smtClean="0">
                <a:solidFill>
                  <a:srgbClr val="202122"/>
                </a:solidFill>
                <a:latin typeface="Arial" panose="020B0604020202020204" pitchFamily="34" charset="0"/>
              </a:rPr>
              <a:t> son enzimas que rompen los enlaces peptídicos de las proteínas para poder ser absorbidas, para ello utilizan una molécula de agua (mediante hidrolisis), por lo que se clasifican en hidrolasas.</a:t>
            </a:r>
            <a:endParaRPr lang="es-MX" dirty="0">
              <a:solidFill>
                <a:srgbClr val="202122"/>
              </a:solidFill>
              <a:latin typeface="Arial" panose="020B0604020202020204" pitchFamily="34" charset="0"/>
            </a:endParaRPr>
          </a:p>
          <a:p>
            <a:r>
              <a:rPr lang="es-MX" dirty="0">
                <a:solidFill>
                  <a:srgbClr val="202122"/>
                </a:solidFill>
                <a:latin typeface="Arial" panose="020B0604020202020204" pitchFamily="34" charset="0"/>
              </a:rPr>
              <a:t/>
            </a:r>
            <a:br>
              <a:rPr lang="es-MX" dirty="0">
                <a:solidFill>
                  <a:srgbClr val="202122"/>
                </a:solidFill>
                <a:latin typeface="Arial" panose="020B0604020202020204" pitchFamily="34" charset="0"/>
              </a:rPr>
            </a:br>
            <a:endParaRPr lang="en-US" dirty="0"/>
          </a:p>
        </p:txBody>
      </p:sp>
      <p:pic>
        <p:nvPicPr>
          <p:cNvPr id="2050" name="Picture 2" descr="https://upload.wikimedia.org/wikipedia/commons/thumb/e/e5/Absorciondigestiva.jpg/800px-Absorciondigesti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6" y="2889955"/>
            <a:ext cx="4207057" cy="37479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e/e8/Absorcionproteinas.jpg/800px-Absorcionprotein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710" y="3047938"/>
            <a:ext cx="3914775" cy="35786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0/05/Absorciondegrasas.jpg/800px-Absorciondegras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912" y="2906889"/>
            <a:ext cx="4301066" cy="3951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377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3527</Words>
  <Application>Microsoft Office PowerPoint</Application>
  <PresentationFormat>Panorámica</PresentationFormat>
  <Paragraphs>106</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Arial Black</vt:lpstr>
      <vt:lpstr>Calibri</vt:lpstr>
      <vt:lpstr>Calibri Light</vt:lpstr>
      <vt:lpstr>Linux Libertine</vt:lpstr>
      <vt:lpstr>Tema de Office</vt:lpstr>
      <vt:lpstr>UNIDAD N°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N° 1</dc:title>
  <dc:creator>PC</dc:creator>
  <cp:lastModifiedBy>User</cp:lastModifiedBy>
  <cp:revision>38</cp:revision>
  <dcterms:created xsi:type="dcterms:W3CDTF">2023-04-03T01:03:17Z</dcterms:created>
  <dcterms:modified xsi:type="dcterms:W3CDTF">2025-04-07T22:30:12Z</dcterms:modified>
</cp:coreProperties>
</file>