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1966" y="600891"/>
            <a:ext cx="9409022" cy="3209107"/>
          </a:xfrm>
        </p:spPr>
        <p:txBody>
          <a:bodyPr>
            <a:noAutofit/>
          </a:bodyPr>
          <a:lstStyle/>
          <a:p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LEGISLACIÓN  EN SALUD</a:t>
            </a:r>
            <a:b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  AL  ESPACIO /UNIDAD 1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2DO  AÑO DE LA  TECNICATURA SUPERIOR   </a:t>
            </a:r>
            <a:r>
              <a:rPr lang="es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a.P.m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51" y="4781006"/>
            <a:ext cx="5839098" cy="1791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550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66146"/>
          </a:xfrm>
        </p:spPr>
        <p:txBody>
          <a:bodyPr/>
          <a:lstStyle/>
          <a:p>
            <a:pPr algn="l"/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 lo tanto…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44614" y="1789611"/>
            <a:ext cx="10951029" cy="39885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ES" sz="3600" b="1" i="1" dirty="0" smtClean="0"/>
          </a:p>
          <a:p>
            <a:pPr marL="0" indent="0" algn="just">
              <a:buNone/>
            </a:pPr>
            <a:r>
              <a:rPr lang="es-ES" sz="3600" b="1" i="1" dirty="0" smtClean="0"/>
              <a:t>el </a:t>
            </a:r>
            <a:r>
              <a:rPr lang="es-ES" sz="3600" b="1" i="1" dirty="0"/>
              <a:t>derecho a la salud debe entenderse como un derecho al disfrute </a:t>
            </a:r>
            <a:r>
              <a:rPr lang="es-ES" sz="3600" b="1" i="1" dirty="0" smtClean="0"/>
              <a:t>de </a:t>
            </a:r>
            <a:r>
              <a:rPr lang="es-ES" sz="3600" b="1" i="1" dirty="0"/>
              <a:t>toda una gama de facilidades, bienes, servicios y condiciones necesarios </a:t>
            </a:r>
            <a:r>
              <a:rPr lang="es-ES" sz="3600" b="1" i="1" dirty="0" smtClean="0"/>
              <a:t>para </a:t>
            </a:r>
            <a:r>
              <a:rPr lang="es-ES" sz="3600" b="1" i="1" dirty="0"/>
              <a:t>alcanzar el más alto nivel posible de salud".</a:t>
            </a:r>
            <a:endParaRPr lang="en-US" sz="3600" b="1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5994"/>
          <a:stretch/>
        </p:blipFill>
        <p:spPr>
          <a:xfrm>
            <a:off x="5460274" y="417876"/>
            <a:ext cx="5172892" cy="193357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93603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274321"/>
            <a:ext cx="10364451" cy="1123405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Para lograr el pleno ejercicio de tal derecho se debe analizar el sistema de salud en argentina 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09451" y="1619794"/>
            <a:ext cx="11207932" cy="417140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b="1" dirty="0"/>
              <a:t>el sistema de salud de Argentina, que está compuesto por tres sectores: </a:t>
            </a:r>
            <a:r>
              <a:rPr lang="es-ES" b="1" u="sng" dirty="0">
                <a:solidFill>
                  <a:srgbClr val="FF0000"/>
                </a:solidFill>
              </a:rPr>
              <a:t>público, de seguridad social y privado. </a:t>
            </a:r>
            <a:endParaRPr lang="es-ES" b="1" u="sng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E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público </a:t>
            </a:r>
            <a:r>
              <a:rPr lang="es-ES" b="1" dirty="0"/>
              <a:t>está integrado por </a:t>
            </a:r>
            <a:r>
              <a:rPr lang="es-ES" b="1" dirty="0" smtClean="0"/>
              <a:t>MINISTERIOS Y ORGANISMOS TANTO NACIONALES COMO PROVINCIALES Y la </a:t>
            </a:r>
            <a:r>
              <a:rPr lang="es-ES" b="1" dirty="0"/>
              <a:t>red de hospitales y centros de salud públicos que prestan atención gratuita a toda persona que lo demande, fundamentalmente a personas sin seguridad social y sin capacidad de pago. </a:t>
            </a:r>
            <a:r>
              <a:rPr lang="es-ES" b="1" dirty="0" smtClean="0"/>
              <a:t>Se </a:t>
            </a:r>
            <a:r>
              <a:rPr lang="es-ES" b="1" dirty="0"/>
              <a:t>financia con recursos fiscales y recibe pagos ocasionales de parte del sistema de seguridad social cuando atiende a sus afiliados</a:t>
            </a:r>
            <a:r>
              <a:rPr lang="es-ES" b="1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del seguro social obligatorio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/>
              <a:t> </a:t>
            </a:r>
            <a:r>
              <a:rPr lang="es-ES" b="1" dirty="0" smtClean="0"/>
              <a:t>se organiza en </a:t>
            </a:r>
            <a:r>
              <a:rPr lang="es-ES" b="1" dirty="0"/>
              <a:t>torno </a:t>
            </a:r>
            <a:r>
              <a:rPr lang="es-ES" b="1" dirty="0" smtClean="0"/>
              <a:t>a </a:t>
            </a:r>
            <a:r>
              <a:rPr lang="es-E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 Sociales (O</a:t>
            </a:r>
            <a:r>
              <a:rPr lang="es-ES" b="1" u="sng" dirty="0">
                <a:solidFill>
                  <a:srgbClr val="FF0000"/>
                </a:solidFill>
              </a:rPr>
              <a:t>S)</a:t>
            </a:r>
            <a:r>
              <a:rPr lang="es-ES" b="1" dirty="0"/>
              <a:t>, que aseguran y prestan servicios a los trabajadores y sus </a:t>
            </a:r>
            <a:r>
              <a:rPr lang="es-ES" b="1" dirty="0" err="1" smtClean="0"/>
              <a:t>Flias</a:t>
            </a:r>
            <a:r>
              <a:rPr lang="es-ES" b="1" dirty="0" smtClean="0"/>
              <a:t>.; TALES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es-ES" b="1" dirty="0" smtClean="0"/>
              <a:t>operan  EN SU MAYORÍA, a </a:t>
            </a:r>
            <a:r>
              <a:rPr lang="es-ES" b="1" dirty="0"/>
              <a:t>través de contratos con prestadores privados y se financian con contribuciones de los trabajadores y </a:t>
            </a:r>
            <a:r>
              <a:rPr lang="es-ES" b="1" dirty="0" smtClean="0"/>
              <a:t>la patronal. </a:t>
            </a:r>
          </a:p>
        </p:txBody>
      </p:sp>
    </p:spTree>
    <p:extLst>
      <p:ext uri="{BB962C8B-B14F-4D97-AF65-F5344CB8AC3E}">
        <p14:creationId xmlns:p14="http://schemas.microsoft.com/office/powerpoint/2010/main" val="205964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Analizamos el </a:t>
            </a:r>
            <a:r>
              <a:rPr lang="es-ES" dirty="0"/>
              <a:t>sistema de salud en argentina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78823" y="1959429"/>
            <a:ext cx="10898777" cy="4297679"/>
          </a:xfrm>
        </p:spPr>
        <p:txBody>
          <a:bodyPr>
            <a:normAutofit fontScale="92500" lnSpcReduction="20000"/>
          </a:bodyPr>
          <a:lstStyle/>
          <a:p>
            <a:r>
              <a:rPr lang="es-E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sector privado </a:t>
            </a:r>
            <a:r>
              <a:rPr lang="es-E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/>
              <a:t>incluye</a:t>
            </a:r>
            <a:r>
              <a:rPr lang="es-ES" dirty="0"/>
              <a:t>: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es-ES" dirty="0" smtClean="0"/>
              <a:t>a </a:t>
            </a:r>
            <a:r>
              <a:rPr lang="es-ES" dirty="0"/>
              <a:t>los profesionales que prestan servicios independientes a pacientes particulares asociados a OS específicas o a sistemas privados de medicina </a:t>
            </a:r>
            <a:r>
              <a:rPr lang="es-ES" dirty="0" smtClean="0"/>
              <a:t>prepaga; 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s-ES" dirty="0"/>
              <a:t> los establecimientos asistenciales, contratados también por las OS, </a:t>
            </a:r>
            <a:r>
              <a:rPr lang="es-ES" dirty="0" smtClean="0"/>
              <a:t>y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s-ES" dirty="0"/>
              <a:t>las entidades de seguro voluntario llamadas Empresas de </a:t>
            </a:r>
            <a:r>
              <a:rPr lang="es-ES" dirty="0" smtClean="0"/>
              <a:t>Medicina Prepaga </a:t>
            </a:r>
            <a:r>
              <a:rPr lang="es-ES" dirty="0"/>
              <a:t>(EMP), que incluyen un subsector prestador de servicios agrupado en la confederación Argentina de Clínicas, Sanatorios y Hospitales Privados.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Este </a:t>
            </a:r>
            <a:r>
              <a:rPr lang="es-ES" dirty="0"/>
              <a:t>sector comprende también a las llamadas cooperativas y mutuales de salud, que son entidades no lucrativas que ofrecen planes de salud pero no operan ni como </a:t>
            </a:r>
            <a:r>
              <a:rPr lang="es-E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</a:t>
            </a:r>
            <a:r>
              <a:rPr lang="es-ES" dirty="0"/>
              <a:t> ni como </a:t>
            </a:r>
            <a:r>
              <a:rPr lang="es-E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medicina </a:t>
            </a:r>
            <a:r>
              <a:rPr lang="es-E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prepaga</a:t>
            </a:r>
            <a:r>
              <a:rPr lang="es-E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s-ES" dirty="0" smtClean="0"/>
              <a:t>las </a:t>
            </a:r>
            <a:r>
              <a:rPr lang="es-E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Empresas de Medicina Prepaga </a:t>
            </a:r>
            <a:r>
              <a:rPr lang="es-ES" dirty="0" smtClean="0"/>
              <a:t> </a:t>
            </a:r>
            <a:r>
              <a:rPr lang="es-ES" dirty="0"/>
              <a:t>se financian sobre </a:t>
            </a:r>
            <a:r>
              <a:rPr lang="es-ES" dirty="0" smtClean="0"/>
              <a:t>todo,  </a:t>
            </a:r>
            <a:r>
              <a:rPr lang="es-ES" dirty="0"/>
              <a:t>con primas que pagan </a:t>
            </a:r>
            <a:r>
              <a:rPr lang="es-ES" dirty="0" smtClean="0"/>
              <a:t>los particulares, familias y/o empresas.</a:t>
            </a: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87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326572"/>
            <a:ext cx="10364451" cy="483326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poco de historia…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48195" y="1306286"/>
            <a:ext cx="11717382" cy="4484914"/>
          </a:xfrm>
        </p:spPr>
        <p:txBody>
          <a:bodyPr>
            <a:noAutofit/>
          </a:bodyPr>
          <a:lstStyle/>
          <a:p>
            <a:pPr algn="just"/>
            <a:r>
              <a:rPr lang="es-ES" sz="2400" dirty="0"/>
              <a:t>En 1943 Argentina dio el primer paso hacia el reconocimiento de la salud pública como problema de interés específico del </a:t>
            </a:r>
            <a:r>
              <a:rPr lang="es-ES" sz="2400" dirty="0" smtClean="0"/>
              <a:t>Estado, creando </a:t>
            </a:r>
            <a:r>
              <a:rPr lang="es-ES" sz="2400" dirty="0"/>
              <a:t>la Dirección Nacional de Salud Pública y Asistencia Social, que en 1949 se transformó en </a:t>
            </a:r>
            <a:r>
              <a:rPr lang="es-ES" sz="2400" dirty="0" smtClean="0"/>
              <a:t>Ministerio.  Un referente importante fue el  ex Ministro </a:t>
            </a:r>
          </a:p>
          <a:p>
            <a:pPr marL="0" indent="0" algn="just">
              <a:buNone/>
            </a:pPr>
            <a:r>
              <a:rPr lang="es-ES" sz="2400" dirty="0"/>
              <a:t> </a:t>
            </a:r>
            <a:r>
              <a:rPr lang="es-ES" sz="2400" dirty="0" smtClean="0"/>
              <a:t>  de Salud de argentina Ramón carrillo</a:t>
            </a:r>
          </a:p>
          <a:p>
            <a:pPr algn="just"/>
            <a:r>
              <a:rPr lang="es-ES" sz="2400" b="1" dirty="0" smtClean="0"/>
              <a:t>Esa </a:t>
            </a:r>
            <a:r>
              <a:rPr lang="es-ES" sz="2400" b="1" dirty="0"/>
              <a:t>década fue testigo de un doble nacimiento</a:t>
            </a:r>
            <a:r>
              <a:rPr lang="es-ES" sz="2400" b="1" dirty="0" smtClean="0"/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400" dirty="0" smtClean="0"/>
              <a:t> </a:t>
            </a:r>
            <a:r>
              <a:rPr lang="es-ES" sz="2400" dirty="0"/>
              <a:t>del Estado "responsable-garante" del derecho a </a:t>
            </a:r>
            <a:endParaRPr lang="es-ES" sz="2400" dirty="0" smtClean="0"/>
          </a:p>
          <a:p>
            <a:pPr marL="0" indent="0" algn="just">
              <a:buNone/>
            </a:pPr>
            <a:r>
              <a:rPr lang="es-ES" sz="2400" dirty="0"/>
              <a:t> </a:t>
            </a:r>
            <a:r>
              <a:rPr lang="es-ES" sz="2400" dirty="0" smtClean="0"/>
              <a:t>   la </a:t>
            </a:r>
            <a:r>
              <a:rPr lang="es-ES" sz="2400" dirty="0"/>
              <a:t>protección de la salud </a:t>
            </a:r>
            <a:r>
              <a:rPr lang="es-ES" sz="2400" dirty="0" smtClean="0"/>
              <a:t>y,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400" dirty="0" smtClean="0"/>
              <a:t> </a:t>
            </a:r>
            <a:r>
              <a:rPr lang="es-ES" sz="2400" dirty="0"/>
              <a:t>de las organizaciones sindicales, estatales y paraestatales que más tarde dieron origen al sistema de </a:t>
            </a:r>
            <a:r>
              <a:rPr lang="es-ES" sz="2400" dirty="0" smtClean="0"/>
              <a:t>Obras sociales. </a:t>
            </a:r>
            <a:endParaRPr lang="en-U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462408" y="3135086"/>
            <a:ext cx="2103120" cy="210312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47526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195943"/>
            <a:ext cx="10364451" cy="692331"/>
          </a:xfrm>
        </p:spPr>
        <p:txBody>
          <a:bodyPr>
            <a:normAutofit/>
          </a:bodyPr>
          <a:lstStyle/>
          <a:p>
            <a:r>
              <a:rPr lang="es-ES" dirty="0" smtClean="0"/>
              <a:t>Esto provocó…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82881" y="1136468"/>
            <a:ext cx="11652068" cy="46547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2400" dirty="0" smtClean="0"/>
              <a:t>la </a:t>
            </a:r>
            <a:r>
              <a:rPr lang="es-ES" sz="2400" dirty="0"/>
              <a:t>expansión de los derechos sociales en general, la multiplicación de la oferta pública universal y gratuita de servicios de salud, y la ampliación de la seguridad </a:t>
            </a:r>
            <a:r>
              <a:rPr lang="es-ES" sz="2400" dirty="0" smtClean="0"/>
              <a:t>social.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 </a:t>
            </a:r>
            <a:r>
              <a:rPr lang="es-ES" sz="2400" dirty="0" smtClean="0"/>
              <a:t>pero </a:t>
            </a:r>
            <a:r>
              <a:rPr lang="es-ES" sz="2400" dirty="0"/>
              <a:t> </a:t>
            </a:r>
            <a:r>
              <a:rPr lang="es-ES" sz="2400" dirty="0" smtClean="0"/>
              <a:t>se pudo ver institucionalmente un sistema </a:t>
            </a:r>
            <a:r>
              <a:rPr lang="es-ES" sz="2400" dirty="0"/>
              <a:t>fragmentado con tres subsectores que atienden a tres categorías de usuarios</a:t>
            </a:r>
            <a:r>
              <a:rPr lang="es-ES" sz="2400" dirty="0" smtClean="0"/>
              <a:t>:</a:t>
            </a:r>
          </a:p>
          <a:p>
            <a:pPr marL="0" indent="0">
              <a:buNone/>
            </a:pPr>
            <a:r>
              <a:rPr lang="es-ES" sz="2400" dirty="0" smtClean="0"/>
              <a:t> </a:t>
            </a:r>
            <a:r>
              <a:rPr lang="es-ES" sz="2400" dirty="0"/>
              <a:t>a) los grupos sociales de bajos ingresos, que no cuentan con seguridad social; </a:t>
            </a:r>
            <a:endParaRPr lang="es-ES" sz="2400" dirty="0" smtClean="0"/>
          </a:p>
          <a:p>
            <a:pPr marL="0" indent="0">
              <a:buNone/>
            </a:pPr>
            <a:r>
              <a:rPr lang="es-ES" sz="2400" dirty="0"/>
              <a:t> </a:t>
            </a:r>
            <a:r>
              <a:rPr lang="es-ES" sz="2400" dirty="0" smtClean="0"/>
              <a:t>b</a:t>
            </a:r>
            <a:r>
              <a:rPr lang="es-ES" sz="2400" dirty="0"/>
              <a:t>) los trabajadores </a:t>
            </a:r>
            <a:r>
              <a:rPr lang="es-ES" sz="2400" dirty="0" smtClean="0"/>
              <a:t>asalariados, los jubilados y pensionados, además de los titulares de pensiones no contributivas, y </a:t>
            </a:r>
          </a:p>
          <a:p>
            <a:pPr marL="0" indent="0">
              <a:buNone/>
            </a:pPr>
            <a:r>
              <a:rPr lang="es-ES" sz="2400" dirty="0"/>
              <a:t> </a:t>
            </a:r>
            <a:r>
              <a:rPr lang="es-ES" sz="2400" dirty="0" smtClean="0"/>
              <a:t>c</a:t>
            </a:r>
            <a:r>
              <a:rPr lang="es-ES" sz="2400" dirty="0"/>
              <a:t>) la población con capacidad de pago, que compra seguros privados o paga de su bolsillo al recibir </a:t>
            </a:r>
            <a:r>
              <a:rPr lang="es-ES" sz="2400" dirty="0" smtClean="0"/>
              <a:t>atención.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5527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239696"/>
            <a:ext cx="10364451" cy="4657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publico y privado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09451" y="1084218"/>
            <a:ext cx="11469189" cy="55517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Si bien el sistema </a:t>
            </a:r>
            <a:r>
              <a:rPr lang="es-ES" sz="2400" dirty="0" smtClean="0"/>
              <a:t>público </a:t>
            </a:r>
            <a:r>
              <a:rPr lang="es-ES" sz="2400" dirty="0"/>
              <a:t>en la Argentina es uno de los más grandes de Latinoamérica, la realidad es que existen profesionales que, además de trabajar en ese sector, también ejercen en el privado</a:t>
            </a:r>
            <a:r>
              <a:rPr lang="es-ES" sz="2400" dirty="0" smtClean="0"/>
              <a:t>.  ¿</a:t>
            </a:r>
            <a:r>
              <a:rPr lang="es-ES" sz="2400" dirty="0"/>
              <a:t>Por qué razón? </a:t>
            </a:r>
            <a:r>
              <a:rPr lang="es-ES" sz="2400" dirty="0" smtClean="0"/>
              <a:t>¿</a:t>
            </a:r>
            <a:r>
              <a:rPr lang="es-ES" sz="2400" dirty="0"/>
              <a:t>Cuáles son las ventajas y desventajas de cada uno para desenvolverse laboralmente?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 En el sistema de salud argentino las grandes diferencias de oferta entre jurisdicciones, la informalidad laboral y un régimen mixto, condicionado por normativas no siempre eficaces para su cometido, </a:t>
            </a:r>
            <a:endParaRPr lang="es-ES" sz="2400" dirty="0" smtClean="0"/>
          </a:p>
          <a:p>
            <a:pPr marL="0" indent="0">
              <a:buNone/>
            </a:pPr>
            <a:r>
              <a:rPr lang="es-ES" sz="2400" dirty="0"/>
              <a:t> </a:t>
            </a:r>
            <a:r>
              <a:rPr lang="es-ES" sz="2400" dirty="0" smtClean="0"/>
              <a:t>  dificultan </a:t>
            </a:r>
            <a:r>
              <a:rPr lang="es-ES" sz="2400" dirty="0"/>
              <a:t>la existencia de un acceso a </a:t>
            </a:r>
            <a:r>
              <a:rPr lang="es-ES" sz="2400" dirty="0" smtClean="0"/>
              <a:t>la</a:t>
            </a:r>
          </a:p>
          <a:p>
            <a:pPr marL="0" indent="0">
              <a:buNone/>
            </a:pPr>
            <a:r>
              <a:rPr lang="es-ES" sz="2400" dirty="0"/>
              <a:t> </a:t>
            </a:r>
            <a:r>
              <a:rPr lang="es-ES" sz="2400" dirty="0" smtClean="0"/>
              <a:t>  </a:t>
            </a:r>
            <a:r>
              <a:rPr lang="es-ES" sz="2400" dirty="0"/>
              <a:t>salud equitativo e </a:t>
            </a:r>
            <a:r>
              <a:rPr lang="es-ES" sz="2400" dirty="0" smtClean="0"/>
              <a:t>igualitario para toda la población</a:t>
            </a:r>
            <a:endParaRPr lang="en-US" sz="2400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704" y="4376056"/>
            <a:ext cx="2962936" cy="225987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457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86724"/>
          </a:xfrm>
        </p:spPr>
        <p:txBody>
          <a:bodyPr>
            <a:normAutofit/>
          </a:bodyPr>
          <a:lstStyle/>
          <a:p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próxima clase…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17566" y="1705242"/>
            <a:ext cx="11160034" cy="40859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smtClean="0"/>
              <a:t> </a:t>
            </a:r>
            <a:r>
              <a:rPr lang="es-ES" sz="2600" b="1" dirty="0" smtClean="0"/>
              <a:t>Seguimos analizando: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600" b="1" dirty="0"/>
              <a:t> </a:t>
            </a:r>
            <a:r>
              <a:rPr lang="es-ES" sz="2600" b="1" dirty="0" smtClean="0"/>
              <a:t>  La Ley Nº 26.425 de unificación del sistema integrado de jubilaciones y pensiones.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600" b="1" dirty="0" smtClean="0"/>
              <a:t>Principios de la Seguridad Social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600" b="1" dirty="0"/>
              <a:t> </a:t>
            </a:r>
            <a:r>
              <a:rPr lang="es-ES" sz="2600" b="1" dirty="0" smtClean="0"/>
              <a:t>Marco normativo actual y cobertura mínima de salud / PMO.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600" b="1" dirty="0" smtClean="0"/>
              <a:t>La Ley 26682 de Medicina prepaga.</a:t>
            </a:r>
          </a:p>
          <a:p>
            <a:pPr marL="0" indent="0">
              <a:buNone/>
            </a:pPr>
            <a:r>
              <a:rPr lang="es-ES" sz="2600" b="1" dirty="0"/>
              <a:t> </a:t>
            </a:r>
            <a:r>
              <a:rPr lang="es-ES" sz="2600" b="1" dirty="0" smtClean="0"/>
              <a:t>                                                                    </a:t>
            </a:r>
          </a:p>
          <a:p>
            <a:pPr marL="0" indent="0">
              <a:buNone/>
            </a:pPr>
            <a:r>
              <a:rPr lang="es-ES" sz="2600" b="1" dirty="0"/>
              <a:t> </a:t>
            </a:r>
            <a:r>
              <a:rPr lang="es-ES" sz="2600" b="1" dirty="0" smtClean="0"/>
              <a:t>   </a:t>
            </a:r>
            <a:endParaRPr lang="en-US" sz="2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415246"/>
            <a:ext cx="4114665" cy="198555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2915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22900"/>
          </a:xfrm>
        </p:spPr>
        <p:txBody>
          <a:bodyPr>
            <a:normAutofit/>
          </a:bodyPr>
          <a:lstStyle/>
          <a:p>
            <a:pPr algn="l"/>
            <a:r>
              <a:rPr lang="es-E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comenzar,  Recordemos…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ES" dirty="0" smtClean="0"/>
              <a:t>   </a:t>
            </a:r>
            <a:r>
              <a:rPr lang="es-ES" sz="3200" dirty="0" smtClean="0"/>
              <a:t>El </a:t>
            </a:r>
            <a:r>
              <a:rPr lang="es-ES" sz="3200" b="1" dirty="0"/>
              <a:t>derecho a la salud</a:t>
            </a:r>
            <a:r>
              <a:rPr lang="es-ES" sz="3200" dirty="0"/>
              <a:t> constituye uno de los derechos humanos fundamentales, que son aquellos que existen con anterioridad a la sociedad y al Estado, ya que corresponden a la persona humana por su condición de tal y por el sólo hecho de serlo. </a:t>
            </a:r>
            <a:endParaRPr lang="es-ES" sz="3200" dirty="0" smtClean="0"/>
          </a:p>
          <a:p>
            <a:pPr marL="0" indent="0" algn="just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821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0891" y="618517"/>
            <a:ext cx="10677335" cy="844523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Legislación en salud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496389" y="1737360"/>
            <a:ext cx="11129554" cy="455893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ES" sz="2800" dirty="0" smtClean="0"/>
              <a:t>   También denominada   LEGISLACION SANITARIA,  </a:t>
            </a:r>
            <a:r>
              <a:rPr lang="es-ES" sz="2800" dirty="0"/>
              <a:t>es una rama del derecho en </a:t>
            </a:r>
            <a:r>
              <a:rPr lang="es-ES" sz="2800" dirty="0" smtClean="0"/>
              <a:t>construcción Y SE </a:t>
            </a:r>
            <a:r>
              <a:rPr lang="es-ES" sz="2800" dirty="0"/>
              <a:t>relaciona con </a:t>
            </a:r>
            <a:r>
              <a:rPr lang="es-ES" sz="2800" dirty="0" smtClean="0"/>
              <a:t>EL  DERECHO humano </a:t>
            </a:r>
            <a:r>
              <a:rPr lang="es-ES" sz="2800" dirty="0"/>
              <a:t>a la salud de </a:t>
            </a:r>
            <a:r>
              <a:rPr lang="es-ES" sz="2800" dirty="0" smtClean="0"/>
              <a:t>las personas.</a:t>
            </a:r>
          </a:p>
          <a:p>
            <a:pPr algn="just"/>
            <a:endParaRPr lang="es-ES" sz="2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800" dirty="0" smtClean="0"/>
              <a:t>  Debe </a:t>
            </a:r>
            <a:r>
              <a:rPr lang="es-ES" sz="2800" dirty="0"/>
              <a:t>encuadrarse en la plataforma ética y jurídica establecida por el derecho internacional de los derechos </a:t>
            </a:r>
            <a:r>
              <a:rPr lang="es-ES" sz="2800" dirty="0" smtClean="0"/>
              <a:t>humanos  Y EN  LA PROPIA  CONSTITUCION Argentina  que reconoce  ese derecho fundamental a  todos  los  habitantes de  nuestro país.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875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446" y="195943"/>
            <a:ext cx="11691257" cy="2018751"/>
          </a:xfrm>
        </p:spPr>
        <p:txBody>
          <a:bodyPr>
            <a:norm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salud es un derecho colectivo,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social de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raigambre  constitucional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anclado en el artículo 42 de la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C.N.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La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 de la vida y de la integridad psicofísica de la persona humana, desplazada de la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órbita  de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derechos individuales y en el marco de los derechos sociales y colectivos, se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enfatizó con la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constitucional  de  1994,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otorgó jerarquía constitucional a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tratados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internacionales sobre derechos humanos, afianzando la supremacía de la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1164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339634"/>
            <a:ext cx="10364451" cy="770709"/>
          </a:xfrm>
        </p:spPr>
        <p:txBody>
          <a:bodyPr>
            <a:norm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42  de la CONSTITUCIÓN  NACIONAL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82880" y="1384664"/>
            <a:ext cx="11808823" cy="4406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 smtClean="0"/>
              <a:t>“</a:t>
            </a:r>
            <a:r>
              <a:rPr lang="es-E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consumidores de bienes y servicios tienen derecho, en la relación de consumo, a la  protección </a:t>
            </a:r>
            <a:r>
              <a:rPr lang="es-E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su salud, seguridad e intereses económicos; a una información adecuada y veraz: a </a:t>
            </a:r>
            <a:r>
              <a:rPr lang="es-E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 libertad </a:t>
            </a:r>
            <a:r>
              <a:rPr lang="es-E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elección, y a condiciones de trato equitativo y </a:t>
            </a:r>
            <a:r>
              <a:rPr lang="es-E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digno”</a:t>
            </a:r>
          </a:p>
          <a:p>
            <a:pPr marL="0" indent="0">
              <a:buNone/>
            </a:pPr>
            <a:endParaRPr lang="es-E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  </a:t>
            </a:r>
            <a:r>
              <a:rPr lang="es-ES" sz="2400" dirty="0" smtClean="0"/>
              <a:t>ESTE   </a:t>
            </a:r>
            <a:r>
              <a:rPr lang="es-ES" sz="2400" dirty="0"/>
              <a:t>derecho involucra </a:t>
            </a:r>
            <a:r>
              <a:rPr lang="es-ES" sz="2400" dirty="0" smtClean="0"/>
              <a:t>la </a:t>
            </a:r>
            <a:r>
              <a:rPr lang="es-ES" sz="2400" dirty="0"/>
              <a:t>garantía de </a:t>
            </a:r>
            <a:r>
              <a:rPr lang="es-ES" sz="2400" dirty="0" smtClean="0"/>
              <a:t>acceso</a:t>
            </a:r>
          </a:p>
          <a:p>
            <a:pPr marL="0" indent="0">
              <a:buNone/>
            </a:pPr>
            <a:r>
              <a:rPr lang="es-ES" sz="2400" dirty="0" smtClean="0"/>
              <a:t> </a:t>
            </a:r>
            <a:r>
              <a:rPr lang="es-ES" sz="2400" dirty="0"/>
              <a:t>a las prestaciones básicas </a:t>
            </a:r>
            <a:r>
              <a:rPr lang="es-ES" sz="2400" dirty="0" smtClean="0"/>
              <a:t>de  salud y TAMBIEN su </a:t>
            </a:r>
            <a:endParaRPr lang="es-ES" sz="2400" dirty="0" smtClean="0"/>
          </a:p>
          <a:p>
            <a:pPr marL="0" indent="0">
              <a:buNone/>
            </a:pPr>
            <a:r>
              <a:rPr lang="es-ES" sz="2400" dirty="0"/>
              <a:t> </a:t>
            </a:r>
            <a:r>
              <a:rPr lang="es-ES" sz="2400" dirty="0" smtClean="0"/>
              <a:t>mantenimiento </a:t>
            </a:r>
            <a:r>
              <a:rPr lang="es-ES" sz="2400" dirty="0"/>
              <a:t>y regularidad a través del </a:t>
            </a:r>
            <a:r>
              <a:rPr lang="es-ES" sz="2400" dirty="0" smtClean="0"/>
              <a:t>tiempo.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567" t="34346" r="14064" b="10506"/>
          <a:stretch/>
        </p:blipFill>
        <p:spPr>
          <a:xfrm>
            <a:off x="8425543" y="3814926"/>
            <a:ext cx="3108960" cy="22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66146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derecho a la  salud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65760" y="1645920"/>
            <a:ext cx="11430000" cy="484632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3100" dirty="0" smtClean="0"/>
              <a:t>   incumbe </a:t>
            </a:r>
            <a:r>
              <a:rPr lang="es-ES" sz="3100" dirty="0"/>
              <a:t>principalmente al Estado, más aún en los supuestos específicos de  protecciones legales que involucran a personas vulnerables (niños, ancianos, personas  con discapacidad, en situación de desamparo, MUJERES  Embarazadas,  ETC. </a:t>
            </a:r>
            <a:r>
              <a:rPr lang="es-ES" sz="3100" dirty="0" smtClean="0"/>
              <a:t>)</a:t>
            </a:r>
          </a:p>
          <a:p>
            <a:pPr marL="0" indent="0">
              <a:buNone/>
            </a:pPr>
            <a:endParaRPr lang="es-ES" sz="31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s-ES" sz="3100" dirty="0" smtClean="0"/>
              <a:t> </a:t>
            </a:r>
            <a:r>
              <a:rPr lang="es-ES" sz="3100" dirty="0"/>
              <a:t>se encuentra </a:t>
            </a:r>
            <a:r>
              <a:rPr lang="es-ES" sz="3100" dirty="0" smtClean="0"/>
              <a:t>contemplado  no  solo  </a:t>
            </a:r>
            <a:r>
              <a:rPr lang="es-ES" sz="3100" dirty="0"/>
              <a:t>en la Constitución Nacional, sino también en las </a:t>
            </a:r>
            <a:r>
              <a:rPr lang="es-ES" sz="3100" dirty="0" smtClean="0"/>
              <a:t>constituciones provinciales,   </a:t>
            </a:r>
            <a:r>
              <a:rPr lang="es-ES" sz="3100" dirty="0"/>
              <a:t>por lo que </a:t>
            </a:r>
            <a:r>
              <a:rPr lang="es-ES" sz="3100" dirty="0" smtClean="0"/>
              <a:t>cabe </a:t>
            </a:r>
            <a:r>
              <a:rPr lang="es-ES" sz="3100" dirty="0"/>
              <a:t>inferir que las acciones tendientes a su protección </a:t>
            </a:r>
            <a:r>
              <a:rPr lang="es-ES" sz="3100" dirty="0" smtClean="0"/>
              <a:t>constituyen </a:t>
            </a:r>
            <a:r>
              <a:rPr lang="es-ES" sz="3100" dirty="0"/>
              <a:t>una responsabilidad compartida con las </a:t>
            </a:r>
            <a:r>
              <a:rPr lang="es-ES" sz="3100" dirty="0" smtClean="0"/>
              <a:t>provincias  dentro del  estado  federal.  </a:t>
            </a:r>
            <a:endParaRPr lang="es-ES" sz="3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2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31906"/>
          </a:xfrm>
        </p:spPr>
        <p:txBody>
          <a:bodyPr>
            <a:norm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fundamentos constitucionales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 a la salud en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 propio texto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69817" y="2214694"/>
            <a:ext cx="11848012" cy="357650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2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</a:t>
            </a:r>
            <a:r>
              <a:rPr lang="es-ES" sz="28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14 bis: </a:t>
            </a:r>
            <a:r>
              <a:rPr lang="es-ES" sz="2800" dirty="0"/>
              <a:t>…El Estado otorgará los beneficios de la seguridad social que tendrá carácter de </a:t>
            </a:r>
            <a:r>
              <a:rPr lang="es-ES" sz="2800" dirty="0" smtClean="0"/>
              <a:t>integral e </a:t>
            </a:r>
            <a:r>
              <a:rPr lang="es-ES" sz="2800" dirty="0"/>
              <a:t>irrenunciable. En especial la ley establecerá: el seguro social obligatorio</a:t>
            </a:r>
            <a:r>
              <a:rPr lang="es-ES" sz="2800" dirty="0" smtClean="0"/>
              <a:t>…</a:t>
            </a:r>
          </a:p>
          <a:p>
            <a:pPr marL="0" indent="0">
              <a:buNone/>
            </a:pPr>
            <a:endParaRPr lang="es-E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sz="28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33: </a:t>
            </a:r>
            <a:r>
              <a:rPr lang="es-ES" sz="2800" dirty="0"/>
              <a:t>Las declaraciones, derechos y garantías que enumera la Constitución no serán </a:t>
            </a:r>
            <a:r>
              <a:rPr lang="es-ES" sz="2800" dirty="0" smtClean="0"/>
              <a:t>entendidos como </a:t>
            </a:r>
            <a:r>
              <a:rPr lang="es-ES" sz="2800" dirty="0"/>
              <a:t>negación de otros derechos y garantías no enumerados pero que nacen de la soberanía </a:t>
            </a:r>
            <a:r>
              <a:rPr lang="es-ES" sz="2800" dirty="0" smtClean="0"/>
              <a:t>del pueblo y de </a:t>
            </a:r>
            <a:r>
              <a:rPr lang="es-ES" sz="2800" dirty="0"/>
              <a:t>la forma republicana de </a:t>
            </a:r>
            <a:r>
              <a:rPr lang="es-ES" sz="2800" dirty="0" smtClean="0"/>
              <a:t>gobierno.   </a:t>
            </a:r>
          </a:p>
        </p:txBody>
      </p:sp>
    </p:spTree>
    <p:extLst>
      <p:ext uri="{BB962C8B-B14F-4D97-AF65-F5344CB8AC3E}">
        <p14:creationId xmlns:p14="http://schemas.microsoft.com/office/powerpoint/2010/main" val="338102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117566"/>
            <a:ext cx="10364451" cy="1136468"/>
          </a:xfrm>
        </p:spPr>
        <p:txBody>
          <a:bodyPr>
            <a:norm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fundamentos constitucionales del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derecho a la salud en el  propio texto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09006" y="1384663"/>
            <a:ext cx="11652068" cy="517289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ES" sz="22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Art. 41: </a:t>
            </a:r>
            <a:r>
              <a:rPr lang="es-ES" sz="2200" dirty="0"/>
              <a:t>Todos los habitantes gozan del derecho a un ambiente sano, equilibrado, apto para </a:t>
            </a:r>
            <a:r>
              <a:rPr lang="es-ES" sz="2200" dirty="0" smtClean="0"/>
              <a:t>el  </a:t>
            </a:r>
            <a:r>
              <a:rPr lang="es-ES" sz="2200" dirty="0"/>
              <a:t>desarrollo humano y para que las actividades productivas satisfagan las necesidades presentes sin </a:t>
            </a:r>
            <a:r>
              <a:rPr lang="es-ES" sz="2200" dirty="0" smtClean="0"/>
              <a:t>comprometer </a:t>
            </a:r>
            <a:r>
              <a:rPr lang="es-ES" sz="2200" dirty="0"/>
              <a:t>las de las generaciones futuras; y tienen el deber de preservarlo…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art. </a:t>
            </a:r>
            <a:r>
              <a:rPr lang="es-ES" sz="22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42: </a:t>
            </a:r>
            <a:r>
              <a:rPr lang="es-ES" sz="2200" dirty="0"/>
              <a:t>Los consumidores de bienes y servicios tienen derecho en la relación de consumo a </a:t>
            </a:r>
            <a:r>
              <a:rPr lang="es-ES" sz="2200" dirty="0" smtClean="0"/>
              <a:t>la  protección </a:t>
            </a:r>
            <a:r>
              <a:rPr lang="es-ES" sz="2200" dirty="0"/>
              <a:t>de su salud, seguridad e intereses económicos; a una información adecuada y veraz, a </a:t>
            </a:r>
            <a:r>
              <a:rPr lang="es-ES" sz="2200" dirty="0" smtClean="0"/>
              <a:t>la libertad </a:t>
            </a:r>
            <a:r>
              <a:rPr lang="es-ES" sz="2200" dirty="0"/>
              <a:t>de elección y a condiciones de trato equitativo y digno.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2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Art. 75, inc. </a:t>
            </a:r>
            <a:r>
              <a:rPr lang="es-ES" sz="2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18/19:</a:t>
            </a:r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/>
              <a:t>Corresponde al Congreso…Proveer lo conducente a la </a:t>
            </a:r>
            <a:r>
              <a:rPr lang="es-ES" sz="2200" dirty="0" smtClean="0"/>
              <a:t>prosperidad…, al  adelanto </a:t>
            </a:r>
            <a:r>
              <a:rPr lang="es-ES" sz="2200" dirty="0"/>
              <a:t>y bienestar de todas las provincias</a:t>
            </a:r>
            <a:r>
              <a:rPr lang="es-ES" sz="2200" dirty="0" smtClean="0"/>
              <a:t>… </a:t>
            </a:r>
            <a:r>
              <a:rPr lang="es-ES" sz="2200" dirty="0"/>
              <a:t>al desarrollo humano, al progreso económico con </a:t>
            </a:r>
            <a:r>
              <a:rPr lang="es-ES" sz="2200" dirty="0" smtClean="0"/>
              <a:t>justicia  social</a:t>
            </a:r>
            <a:r>
              <a:rPr lang="es-ES" sz="2200" dirty="0"/>
              <a:t>…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31550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313509"/>
            <a:ext cx="10364451" cy="444137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  del  estado nacional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95944" y="1058090"/>
            <a:ext cx="11717382" cy="564315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2400" dirty="0" smtClean="0"/>
              <a:t>el </a:t>
            </a:r>
            <a:r>
              <a:rPr lang="es-ES" sz="2400" dirty="0"/>
              <a:t>Estado es garante del derecho a la salud, cuya vulneración habilita a interponer la acción de amparo.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 smtClean="0"/>
              <a:t>El </a:t>
            </a:r>
            <a:r>
              <a:rPr lang="es-ES" sz="2400" dirty="0"/>
              <a:t>derecho a la salud no obliga al Estado a curar </a:t>
            </a:r>
            <a:endParaRPr lang="es-ES" sz="2400" dirty="0" smtClean="0"/>
          </a:p>
          <a:p>
            <a:pPr marL="0" indent="0">
              <a:buNone/>
            </a:pPr>
            <a:r>
              <a:rPr lang="es-ES" sz="2400" dirty="0"/>
              <a:t> </a:t>
            </a:r>
            <a:r>
              <a:rPr lang="es-ES" sz="2400" dirty="0" smtClean="0"/>
              <a:t>ni </a:t>
            </a:r>
            <a:r>
              <a:rPr lang="es-ES" sz="2400" dirty="0"/>
              <a:t>a lograr el completo bienestar, sino a brindar, </a:t>
            </a:r>
            <a:endParaRPr lang="es-ES" sz="2400" dirty="0" smtClean="0"/>
          </a:p>
          <a:p>
            <a:pPr marL="0" indent="0">
              <a:buNone/>
            </a:pPr>
            <a:r>
              <a:rPr lang="es-ES" sz="2400" dirty="0"/>
              <a:t> </a:t>
            </a:r>
            <a:r>
              <a:rPr lang="es-ES" sz="2400" dirty="0" smtClean="0"/>
              <a:t>en </a:t>
            </a:r>
            <a:r>
              <a:rPr lang="es-ES" sz="2400" dirty="0"/>
              <a:t>la medida de los recursos </a:t>
            </a:r>
            <a:r>
              <a:rPr lang="es-ES" sz="2400" dirty="0" smtClean="0"/>
              <a:t>disponibles, las </a:t>
            </a:r>
            <a:r>
              <a:rPr lang="es-ES" sz="2400" dirty="0"/>
              <a:t>condiciones, </a:t>
            </a:r>
            <a:endParaRPr lang="es-ES" sz="2400" dirty="0" smtClean="0"/>
          </a:p>
          <a:p>
            <a:pPr marL="0" indent="0">
              <a:buNone/>
            </a:pPr>
            <a:r>
              <a:rPr lang="es-ES" sz="2400" dirty="0"/>
              <a:t> </a:t>
            </a:r>
            <a:r>
              <a:rPr lang="es-ES" sz="2400" dirty="0" smtClean="0"/>
              <a:t>prestaciones </a:t>
            </a:r>
            <a:r>
              <a:rPr lang="es-ES" sz="2400" dirty="0"/>
              <a:t>y bienes necesarios para lograr el más alto nivel posible de salud. </a:t>
            </a:r>
            <a:endParaRPr lang="es-E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 smtClean="0"/>
              <a:t> </a:t>
            </a:r>
            <a:r>
              <a:rPr lang="es-ES" sz="2400" dirty="0"/>
              <a:t>como </a:t>
            </a:r>
            <a:r>
              <a:rPr lang="es-ES" sz="2400" dirty="0" smtClean="0"/>
              <a:t>lo dice </a:t>
            </a:r>
            <a:r>
              <a:rPr lang="es-ES" sz="2400" dirty="0"/>
              <a:t>la Corte Suprema de Justicia de la </a:t>
            </a:r>
            <a:r>
              <a:rPr lang="es-ES" sz="2400" dirty="0" smtClean="0"/>
              <a:t>Nación  en  sus fallos, será  mediante </a:t>
            </a:r>
            <a:r>
              <a:rPr lang="es-ES" sz="2400" dirty="0"/>
              <a:t>acciones </a:t>
            </a:r>
            <a:r>
              <a:rPr lang="es-ES" sz="2400" dirty="0" smtClean="0"/>
              <a:t>positivas y progresivas.   es decir, </a:t>
            </a:r>
            <a:r>
              <a:rPr lang="es-ES" sz="2400" dirty="0"/>
              <a:t>a través de un rol activo y no de mero espectador </a:t>
            </a:r>
            <a:r>
              <a:rPr lang="es-ES" sz="1800" b="1" i="1" dirty="0"/>
              <a:t>(fallos 321:1684; 323:1339; 323:3229; 324:3569, entre muchos otros).</a:t>
            </a:r>
            <a:endParaRPr lang="en-US" sz="1800" b="1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371" y="1628367"/>
            <a:ext cx="2645501" cy="187247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95981643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195</TotalTime>
  <Words>1432</Words>
  <Application>Microsoft Office PowerPoint</Application>
  <PresentationFormat>Panorámica</PresentationFormat>
  <Paragraphs>76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Tw Cen MT</vt:lpstr>
      <vt:lpstr>Wingdings</vt:lpstr>
      <vt:lpstr>Gota</vt:lpstr>
      <vt:lpstr> LEGISLACIÓN  EN SALUD INTRODUCCIÓN  AL  ESPACIO /UNIDAD 1</vt:lpstr>
      <vt:lpstr>Para comenzar,  Recordemos…</vt:lpstr>
      <vt:lpstr>Legislación en salud</vt:lpstr>
      <vt:lpstr>la salud es un derecho colectivo,  público y social de raigambre  constitucional  anclado en el artículo 42 de la C.N. </vt:lpstr>
      <vt:lpstr>Art. 42  de la CONSTITUCIÓN  NACIONAL</vt:lpstr>
      <vt:lpstr>El derecho a la  salud  </vt:lpstr>
      <vt:lpstr>fundamentos constitucionales del  derecho a la salud en el  propio texto</vt:lpstr>
      <vt:lpstr>fundamentos constitucionales del  derecho a la salud en el  propio texto</vt:lpstr>
      <vt:lpstr>Rol  del  estado nacional</vt:lpstr>
      <vt:lpstr>Por  lo tanto…</vt:lpstr>
      <vt:lpstr>Para lograr el pleno ejercicio de tal derecho se debe analizar el sistema de salud en argentina </vt:lpstr>
      <vt:lpstr>Analizamos el sistema de salud en argentina </vt:lpstr>
      <vt:lpstr>Un poco de historia…</vt:lpstr>
      <vt:lpstr>Esto provocó…</vt:lpstr>
      <vt:lpstr>Sistema publico y privado</vt:lpstr>
      <vt:lpstr>En la próxima clase…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LEGISLACIÓN  EN SALUD INTRODUCCIÓN  AL  ESPACIO /UNIDAD 1</dc:title>
  <dc:creator>Usuario</dc:creator>
  <cp:lastModifiedBy>Usuario</cp:lastModifiedBy>
  <cp:revision>17</cp:revision>
  <dcterms:created xsi:type="dcterms:W3CDTF">2023-05-17T14:26:37Z</dcterms:created>
  <dcterms:modified xsi:type="dcterms:W3CDTF">2023-05-17T17:59:55Z</dcterms:modified>
</cp:coreProperties>
</file>