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66" r:id="rId17"/>
    <p:sldId id="267"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8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Manejo</a:t>
            </a:r>
            <a:r>
              <a:rPr dirty="0"/>
              <a:t> de </a:t>
            </a:r>
            <a:r>
              <a:rPr dirty="0" err="1"/>
              <a:t>Objeciones</a:t>
            </a:r>
            <a:r>
              <a:rPr dirty="0"/>
              <a:t> </a:t>
            </a:r>
            <a:r>
              <a:rPr dirty="0" err="1"/>
              <a:t>en</a:t>
            </a:r>
            <a:r>
              <a:rPr dirty="0"/>
              <a:t> Ventas</a:t>
            </a:r>
          </a:p>
        </p:txBody>
      </p:sp>
      <p:sp>
        <p:nvSpPr>
          <p:cNvPr id="3" name="Content Placeholder 2"/>
          <p:cNvSpPr>
            <a:spLocks noGrp="1"/>
          </p:cNvSpPr>
          <p:nvPr>
            <p:ph idx="1"/>
          </p:nvPr>
        </p:nvSpPr>
        <p:spPr/>
        <p:txBody>
          <a:bodyPr/>
          <a:lstStyle/>
          <a:p>
            <a:r>
              <a:rPr dirty="0" err="1"/>
              <a:t>Transformar</a:t>
            </a:r>
            <a:r>
              <a:rPr dirty="0"/>
              <a:t> </a:t>
            </a:r>
            <a:r>
              <a:rPr dirty="0" err="1"/>
              <a:t>resistencias</a:t>
            </a:r>
            <a:r>
              <a:rPr dirty="0"/>
              <a:t> </a:t>
            </a:r>
            <a:r>
              <a:rPr dirty="0" err="1"/>
              <a:t>en</a:t>
            </a:r>
            <a:r>
              <a:rPr dirty="0"/>
              <a:t> </a:t>
            </a:r>
            <a:r>
              <a:rPr dirty="0" err="1"/>
              <a:t>oportunidades</a:t>
            </a:r>
            <a:endParaRPr dirty="0"/>
          </a:p>
        </p:txBody>
      </p:sp>
      <p:pic>
        <p:nvPicPr>
          <p:cNvPr id="4" name="Imagen 3">
            <a:extLst>
              <a:ext uri="{FF2B5EF4-FFF2-40B4-BE49-F238E27FC236}">
                <a16:creationId xmlns:a16="http://schemas.microsoft.com/office/drawing/2014/main" id="{38B9E403-4D56-865D-3281-BA2AE53490C7}"/>
              </a:ext>
            </a:extLst>
          </p:cNvPr>
          <p:cNvPicPr>
            <a:picLocks noChangeAspect="1"/>
          </p:cNvPicPr>
          <p:nvPr/>
        </p:nvPicPr>
        <p:blipFill>
          <a:blip r:embed="rId2"/>
          <a:stretch>
            <a:fillRect/>
          </a:stretch>
        </p:blipFill>
        <p:spPr>
          <a:xfrm>
            <a:off x="1730829" y="2610067"/>
            <a:ext cx="6106886" cy="32583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Tipos de Objeciones</a:t>
            </a:r>
            <a:endParaRPr dirty="0"/>
          </a:p>
        </p:txBody>
      </p:sp>
      <p:sp>
        <p:nvSpPr>
          <p:cNvPr id="3" name="Content Placeholder 2"/>
          <p:cNvSpPr>
            <a:spLocks noGrp="1"/>
          </p:cNvSpPr>
          <p:nvPr>
            <p:ph idx="1"/>
          </p:nvPr>
        </p:nvSpPr>
        <p:spPr/>
        <p:txBody>
          <a:bodyPr/>
          <a:lstStyle/>
          <a:p>
            <a:r>
              <a:rPr lang="es-MX" dirty="0"/>
              <a:t>1. Precio</a:t>
            </a:r>
          </a:p>
          <a:p>
            <a:r>
              <a:rPr lang="es-MX" dirty="0"/>
              <a:t>2. Tiempo</a:t>
            </a:r>
          </a:p>
          <a:p>
            <a:r>
              <a:rPr lang="es-MX" dirty="0"/>
              <a:t>3. Confianza</a:t>
            </a:r>
          </a:p>
          <a:p>
            <a:r>
              <a:rPr lang="es-MX" dirty="0"/>
              <a:t>4. Necesidad</a:t>
            </a:r>
          </a:p>
          <a:p>
            <a:r>
              <a:rPr lang="es-MX" dirty="0"/>
              <a:t>5. Autoridad</a:t>
            </a:r>
          </a:p>
        </p:txBody>
      </p:sp>
      <p:pic>
        <p:nvPicPr>
          <p:cNvPr id="4" name="Imagen 3">
            <a:extLst>
              <a:ext uri="{FF2B5EF4-FFF2-40B4-BE49-F238E27FC236}">
                <a16:creationId xmlns:a16="http://schemas.microsoft.com/office/drawing/2014/main" id="{2B92397C-8014-455D-AC04-BE00D286B79D}"/>
              </a:ext>
            </a:extLst>
          </p:cNvPr>
          <p:cNvPicPr>
            <a:picLocks noChangeAspect="1"/>
          </p:cNvPicPr>
          <p:nvPr/>
        </p:nvPicPr>
        <p:blipFill>
          <a:blip r:embed="rId2"/>
          <a:stretch>
            <a:fillRect/>
          </a:stretch>
        </p:blipFill>
        <p:spPr>
          <a:xfrm>
            <a:off x="4045987" y="2073729"/>
            <a:ext cx="4140459" cy="23186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1F809-C02A-17C8-43F5-08D70656DD6C}"/>
              </a:ext>
            </a:extLst>
          </p:cNvPr>
          <p:cNvSpPr>
            <a:spLocks noGrp="1"/>
          </p:cNvSpPr>
          <p:nvPr>
            <p:ph type="title"/>
          </p:nvPr>
        </p:nvSpPr>
        <p:spPr/>
        <p:txBody>
          <a:bodyPr/>
          <a:lstStyle/>
          <a:p>
            <a:r>
              <a:rPr lang="es-MX" dirty="0"/>
              <a:t>Objeción de Dinero</a:t>
            </a:r>
            <a:endParaRPr lang="es-AR" dirty="0"/>
          </a:p>
        </p:txBody>
      </p:sp>
      <p:sp>
        <p:nvSpPr>
          <p:cNvPr id="3" name="Marcador de contenido 2">
            <a:extLst>
              <a:ext uri="{FF2B5EF4-FFF2-40B4-BE49-F238E27FC236}">
                <a16:creationId xmlns:a16="http://schemas.microsoft.com/office/drawing/2014/main" id="{3553F38D-14E8-7FDD-E1DB-C2AF0E2B9D85}"/>
              </a:ext>
            </a:extLst>
          </p:cNvPr>
          <p:cNvSpPr>
            <a:spLocks noGrp="1"/>
          </p:cNvSpPr>
          <p:nvPr>
            <p:ph idx="1"/>
          </p:nvPr>
        </p:nvSpPr>
        <p:spPr/>
        <p:txBody>
          <a:bodyPr>
            <a:normAutofit fontScale="92500" lnSpcReduction="20000"/>
          </a:bodyPr>
          <a:lstStyle/>
          <a:p>
            <a:r>
              <a:rPr lang="es-MX" dirty="0"/>
              <a:t>Frases típicas: "Es muy caro", "No tengo el dinero ahora"</a:t>
            </a:r>
          </a:p>
          <a:p>
            <a:r>
              <a:rPr lang="es-MX" b="1" dirty="0"/>
              <a:t>Causas</a:t>
            </a:r>
            <a:r>
              <a:rPr lang="es-MX" dirty="0"/>
              <a:t>:</a:t>
            </a:r>
          </a:p>
          <a:p>
            <a:r>
              <a:rPr lang="es-MX" dirty="0"/>
              <a:t>- Falta de percepción de valor</a:t>
            </a:r>
          </a:p>
          <a:p>
            <a:r>
              <a:rPr lang="es-MX" dirty="0"/>
              <a:t>- Miedo a invertir mal</a:t>
            </a:r>
          </a:p>
          <a:p>
            <a:r>
              <a:rPr lang="es-MX" b="1" dirty="0"/>
              <a:t>Estrategias</a:t>
            </a:r>
            <a:r>
              <a:rPr lang="es-MX" dirty="0"/>
              <a:t>:</a:t>
            </a:r>
          </a:p>
          <a:p>
            <a:r>
              <a:rPr lang="es-MX" dirty="0"/>
              <a:t>- Revalorizar el beneficio</a:t>
            </a:r>
          </a:p>
          <a:p>
            <a:r>
              <a:rPr lang="es-MX" dirty="0"/>
              <a:t>- Dividir el costo en tiempo/uso</a:t>
            </a:r>
          </a:p>
          <a:p>
            <a:r>
              <a:rPr lang="es-MX" dirty="0"/>
              <a:t>- Comparar con el costo de no actuar</a:t>
            </a:r>
          </a:p>
          <a:p>
            <a:r>
              <a:rPr lang="es-MX" dirty="0"/>
              <a:t>- Ofrecer financiación</a:t>
            </a:r>
          </a:p>
          <a:p>
            <a:endParaRPr lang="es-AR" dirty="0"/>
          </a:p>
        </p:txBody>
      </p:sp>
      <p:pic>
        <p:nvPicPr>
          <p:cNvPr id="4" name="Imagen 3">
            <a:extLst>
              <a:ext uri="{FF2B5EF4-FFF2-40B4-BE49-F238E27FC236}">
                <a16:creationId xmlns:a16="http://schemas.microsoft.com/office/drawing/2014/main" id="{3FFCDE7C-0B94-3219-55B3-CA5ADB13A455}"/>
              </a:ext>
            </a:extLst>
          </p:cNvPr>
          <p:cNvPicPr>
            <a:picLocks noChangeAspect="1"/>
          </p:cNvPicPr>
          <p:nvPr/>
        </p:nvPicPr>
        <p:blipFill>
          <a:blip r:embed="rId2"/>
          <a:stretch>
            <a:fillRect/>
          </a:stretch>
        </p:blipFill>
        <p:spPr>
          <a:xfrm>
            <a:off x="5900737" y="2226809"/>
            <a:ext cx="2143125" cy="2143125"/>
          </a:xfrm>
          <a:prstGeom prst="rect">
            <a:avLst/>
          </a:prstGeom>
        </p:spPr>
      </p:pic>
    </p:spTree>
    <p:extLst>
      <p:ext uri="{BB962C8B-B14F-4D97-AF65-F5344CB8AC3E}">
        <p14:creationId xmlns:p14="http://schemas.microsoft.com/office/powerpoint/2010/main" val="1975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2B7EF-E5D9-3551-8FA7-EC541297468D}"/>
              </a:ext>
            </a:extLst>
          </p:cNvPr>
          <p:cNvSpPr>
            <a:spLocks noGrp="1"/>
          </p:cNvSpPr>
          <p:nvPr>
            <p:ph type="title"/>
          </p:nvPr>
        </p:nvSpPr>
        <p:spPr/>
        <p:txBody>
          <a:bodyPr/>
          <a:lstStyle/>
          <a:p>
            <a:r>
              <a:rPr lang="es-MX" dirty="0"/>
              <a:t>Objeción de Tiempo</a:t>
            </a:r>
            <a:endParaRPr lang="es-AR" dirty="0"/>
          </a:p>
        </p:txBody>
      </p:sp>
      <p:sp>
        <p:nvSpPr>
          <p:cNvPr id="3" name="Marcador de contenido 2">
            <a:extLst>
              <a:ext uri="{FF2B5EF4-FFF2-40B4-BE49-F238E27FC236}">
                <a16:creationId xmlns:a16="http://schemas.microsoft.com/office/drawing/2014/main" id="{507E1DB0-83DC-28CD-07D2-A1657A0E7FA6}"/>
              </a:ext>
            </a:extLst>
          </p:cNvPr>
          <p:cNvSpPr>
            <a:spLocks noGrp="1"/>
          </p:cNvSpPr>
          <p:nvPr>
            <p:ph idx="1"/>
          </p:nvPr>
        </p:nvSpPr>
        <p:spPr/>
        <p:txBody>
          <a:bodyPr>
            <a:normAutofit fontScale="92500" lnSpcReduction="20000"/>
          </a:bodyPr>
          <a:lstStyle/>
          <a:p>
            <a:r>
              <a:rPr lang="es-MX" dirty="0"/>
              <a:t>Frases típicas: "No es el momento", "Quiero pensarlo"</a:t>
            </a:r>
          </a:p>
          <a:p>
            <a:r>
              <a:rPr lang="es-MX" dirty="0"/>
              <a:t>Causas:</a:t>
            </a:r>
          </a:p>
          <a:p>
            <a:r>
              <a:rPr lang="es-MX" dirty="0"/>
              <a:t>- Duda emocional</a:t>
            </a:r>
          </a:p>
          <a:p>
            <a:r>
              <a:rPr lang="es-MX" dirty="0"/>
              <a:t>- Miedo a equivocarse</a:t>
            </a:r>
          </a:p>
          <a:p>
            <a:r>
              <a:rPr lang="es-MX" dirty="0"/>
              <a:t>Estrategias:</a:t>
            </a:r>
          </a:p>
          <a:p>
            <a:r>
              <a:rPr lang="es-MX" dirty="0"/>
              <a:t>- Validar y preguntar: ¿Qué te gustaría pensar mejor?</a:t>
            </a:r>
          </a:p>
          <a:p>
            <a:r>
              <a:rPr lang="es-MX" dirty="0"/>
              <a:t>- Detectar si es excusa</a:t>
            </a:r>
          </a:p>
          <a:p>
            <a:r>
              <a:rPr lang="es-MX" dirty="0"/>
              <a:t>- Mostrar consecuencias de postergar</a:t>
            </a:r>
          </a:p>
          <a:p>
            <a:endParaRPr lang="es-AR" dirty="0"/>
          </a:p>
        </p:txBody>
      </p:sp>
      <p:pic>
        <p:nvPicPr>
          <p:cNvPr id="4" name="Imagen 3">
            <a:extLst>
              <a:ext uri="{FF2B5EF4-FFF2-40B4-BE49-F238E27FC236}">
                <a16:creationId xmlns:a16="http://schemas.microsoft.com/office/drawing/2014/main" id="{134D6314-36D1-4575-38DB-4561878932F2}"/>
              </a:ext>
            </a:extLst>
          </p:cNvPr>
          <p:cNvPicPr>
            <a:picLocks noChangeAspect="1"/>
          </p:cNvPicPr>
          <p:nvPr/>
        </p:nvPicPr>
        <p:blipFill>
          <a:blip r:embed="rId2"/>
          <a:stretch>
            <a:fillRect/>
          </a:stretch>
        </p:blipFill>
        <p:spPr>
          <a:xfrm>
            <a:off x="4895169" y="2279877"/>
            <a:ext cx="2619375" cy="1743075"/>
          </a:xfrm>
          <a:prstGeom prst="rect">
            <a:avLst/>
          </a:prstGeom>
        </p:spPr>
      </p:pic>
    </p:spTree>
    <p:extLst>
      <p:ext uri="{BB962C8B-B14F-4D97-AF65-F5344CB8AC3E}">
        <p14:creationId xmlns:p14="http://schemas.microsoft.com/office/powerpoint/2010/main" val="209481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F2521-B37F-8F45-0B32-5363D495EF06}"/>
              </a:ext>
            </a:extLst>
          </p:cNvPr>
          <p:cNvSpPr>
            <a:spLocks noGrp="1"/>
          </p:cNvSpPr>
          <p:nvPr>
            <p:ph type="title"/>
          </p:nvPr>
        </p:nvSpPr>
        <p:spPr/>
        <p:txBody>
          <a:bodyPr/>
          <a:lstStyle/>
          <a:p>
            <a:r>
              <a:rPr lang="es-MX" dirty="0"/>
              <a:t>Objeción de Confianza</a:t>
            </a:r>
            <a:endParaRPr lang="es-AR" dirty="0"/>
          </a:p>
        </p:txBody>
      </p:sp>
      <p:sp>
        <p:nvSpPr>
          <p:cNvPr id="3" name="Marcador de contenido 2">
            <a:extLst>
              <a:ext uri="{FF2B5EF4-FFF2-40B4-BE49-F238E27FC236}">
                <a16:creationId xmlns:a16="http://schemas.microsoft.com/office/drawing/2014/main" id="{81BA316F-043C-D5CF-33D9-8F810082C3C6}"/>
              </a:ext>
            </a:extLst>
          </p:cNvPr>
          <p:cNvSpPr>
            <a:spLocks noGrp="1"/>
          </p:cNvSpPr>
          <p:nvPr>
            <p:ph idx="1"/>
          </p:nvPr>
        </p:nvSpPr>
        <p:spPr/>
        <p:txBody>
          <a:bodyPr>
            <a:normAutofit fontScale="92500" lnSpcReduction="10000"/>
          </a:bodyPr>
          <a:lstStyle/>
          <a:p>
            <a:r>
              <a:rPr lang="es-AR" dirty="0"/>
              <a:t>Frases típicas: "No estoy seguro si funciona", "No conozco tu marca"</a:t>
            </a:r>
          </a:p>
          <a:p>
            <a:r>
              <a:rPr lang="es-AR" b="1" dirty="0"/>
              <a:t>Causas</a:t>
            </a:r>
            <a:r>
              <a:rPr lang="es-AR" dirty="0"/>
              <a:t>:</a:t>
            </a:r>
          </a:p>
          <a:p>
            <a:r>
              <a:rPr lang="es-AR" dirty="0"/>
              <a:t>- Miedo a ser estafado</a:t>
            </a:r>
          </a:p>
          <a:p>
            <a:r>
              <a:rPr lang="es-AR" dirty="0"/>
              <a:t>- Falta de prueba social</a:t>
            </a:r>
          </a:p>
          <a:p>
            <a:r>
              <a:rPr lang="es-AR" b="1" dirty="0"/>
              <a:t>Estrategias</a:t>
            </a:r>
            <a:r>
              <a:rPr lang="es-AR" dirty="0"/>
              <a:t>:</a:t>
            </a:r>
          </a:p>
          <a:p>
            <a:r>
              <a:rPr lang="es-AR" dirty="0"/>
              <a:t>- Mostrar testimonios o casos</a:t>
            </a:r>
          </a:p>
          <a:p>
            <a:r>
              <a:rPr lang="es-AR" dirty="0"/>
              <a:t>- Garantías o prueba gratuita</a:t>
            </a:r>
          </a:p>
          <a:p>
            <a:r>
              <a:rPr lang="es-AR" dirty="0"/>
              <a:t>- Relato personal o experiencia real</a:t>
            </a:r>
          </a:p>
          <a:p>
            <a:endParaRPr lang="es-AR" dirty="0"/>
          </a:p>
        </p:txBody>
      </p:sp>
      <p:pic>
        <p:nvPicPr>
          <p:cNvPr id="4" name="Imagen 3">
            <a:extLst>
              <a:ext uri="{FF2B5EF4-FFF2-40B4-BE49-F238E27FC236}">
                <a16:creationId xmlns:a16="http://schemas.microsoft.com/office/drawing/2014/main" id="{4076A323-65C9-FB72-DFCF-CD00C59F25A9}"/>
              </a:ext>
            </a:extLst>
          </p:cNvPr>
          <p:cNvPicPr>
            <a:picLocks noChangeAspect="1"/>
          </p:cNvPicPr>
          <p:nvPr/>
        </p:nvPicPr>
        <p:blipFill>
          <a:blip r:embed="rId2"/>
          <a:stretch>
            <a:fillRect/>
          </a:stretch>
        </p:blipFill>
        <p:spPr>
          <a:xfrm>
            <a:off x="5064579" y="2705100"/>
            <a:ext cx="3162300" cy="1447800"/>
          </a:xfrm>
          <a:prstGeom prst="rect">
            <a:avLst/>
          </a:prstGeom>
        </p:spPr>
      </p:pic>
    </p:spTree>
    <p:extLst>
      <p:ext uri="{BB962C8B-B14F-4D97-AF65-F5344CB8AC3E}">
        <p14:creationId xmlns:p14="http://schemas.microsoft.com/office/powerpoint/2010/main" val="276863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EA36C-851A-5AD7-B097-F137D39E8E5C}"/>
              </a:ext>
            </a:extLst>
          </p:cNvPr>
          <p:cNvSpPr>
            <a:spLocks noGrp="1"/>
          </p:cNvSpPr>
          <p:nvPr>
            <p:ph type="title"/>
          </p:nvPr>
        </p:nvSpPr>
        <p:spPr/>
        <p:txBody>
          <a:bodyPr/>
          <a:lstStyle/>
          <a:p>
            <a:r>
              <a:rPr lang="es-MX" dirty="0"/>
              <a:t>Objeción de Necesidad</a:t>
            </a:r>
            <a:endParaRPr lang="es-AR" dirty="0"/>
          </a:p>
        </p:txBody>
      </p:sp>
      <p:sp>
        <p:nvSpPr>
          <p:cNvPr id="3" name="Marcador de contenido 2">
            <a:extLst>
              <a:ext uri="{FF2B5EF4-FFF2-40B4-BE49-F238E27FC236}">
                <a16:creationId xmlns:a16="http://schemas.microsoft.com/office/drawing/2014/main" id="{8C551B73-4556-3EAF-9511-153C10C8B06F}"/>
              </a:ext>
            </a:extLst>
          </p:cNvPr>
          <p:cNvSpPr>
            <a:spLocks noGrp="1"/>
          </p:cNvSpPr>
          <p:nvPr>
            <p:ph idx="1"/>
          </p:nvPr>
        </p:nvSpPr>
        <p:spPr/>
        <p:txBody>
          <a:bodyPr>
            <a:normAutofit lnSpcReduction="10000"/>
          </a:bodyPr>
          <a:lstStyle/>
          <a:p>
            <a:r>
              <a:rPr lang="es-MX" dirty="0"/>
              <a:t>Frases típicas: "No lo necesito", "No es para mí"</a:t>
            </a:r>
          </a:p>
          <a:p>
            <a:r>
              <a:rPr lang="es-MX" b="1" dirty="0"/>
              <a:t>Causas:</a:t>
            </a:r>
          </a:p>
          <a:p>
            <a:r>
              <a:rPr lang="es-MX" dirty="0"/>
              <a:t>- No vincula el producto con su problema real</a:t>
            </a:r>
          </a:p>
          <a:p>
            <a:r>
              <a:rPr lang="es-MX" b="1" dirty="0"/>
              <a:t>Estrategias:</a:t>
            </a:r>
          </a:p>
          <a:p>
            <a:r>
              <a:rPr lang="es-MX" dirty="0"/>
              <a:t>- Reformular desde la necesidad</a:t>
            </a:r>
          </a:p>
          <a:p>
            <a:r>
              <a:rPr lang="es-MX" dirty="0"/>
              <a:t>- Hacer preguntas reveladoras</a:t>
            </a:r>
          </a:p>
          <a:p>
            <a:r>
              <a:rPr lang="es-MX" dirty="0"/>
              <a:t>- Mostrar aplicación práctica</a:t>
            </a:r>
          </a:p>
          <a:p>
            <a:endParaRPr lang="es-AR" dirty="0"/>
          </a:p>
        </p:txBody>
      </p:sp>
      <p:pic>
        <p:nvPicPr>
          <p:cNvPr id="4" name="Imagen 3">
            <a:extLst>
              <a:ext uri="{FF2B5EF4-FFF2-40B4-BE49-F238E27FC236}">
                <a16:creationId xmlns:a16="http://schemas.microsoft.com/office/drawing/2014/main" id="{5426137F-9C12-ECF0-E321-4DB47E58EB1D}"/>
              </a:ext>
            </a:extLst>
          </p:cNvPr>
          <p:cNvPicPr>
            <a:picLocks noChangeAspect="1"/>
          </p:cNvPicPr>
          <p:nvPr/>
        </p:nvPicPr>
        <p:blipFill>
          <a:blip r:embed="rId2"/>
          <a:stretch>
            <a:fillRect/>
          </a:stretch>
        </p:blipFill>
        <p:spPr>
          <a:xfrm>
            <a:off x="6443664" y="4566018"/>
            <a:ext cx="2079852" cy="1139457"/>
          </a:xfrm>
          <a:prstGeom prst="rect">
            <a:avLst/>
          </a:prstGeom>
        </p:spPr>
      </p:pic>
    </p:spTree>
    <p:extLst>
      <p:ext uri="{BB962C8B-B14F-4D97-AF65-F5344CB8AC3E}">
        <p14:creationId xmlns:p14="http://schemas.microsoft.com/office/powerpoint/2010/main" val="264679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8CC73-966D-8029-0C5A-8230C2B28A81}"/>
              </a:ext>
            </a:extLst>
          </p:cNvPr>
          <p:cNvSpPr>
            <a:spLocks noGrp="1"/>
          </p:cNvSpPr>
          <p:nvPr>
            <p:ph type="title"/>
          </p:nvPr>
        </p:nvSpPr>
        <p:spPr/>
        <p:txBody>
          <a:bodyPr/>
          <a:lstStyle/>
          <a:p>
            <a:r>
              <a:rPr lang="es-MX" dirty="0"/>
              <a:t>Objeción de Autoridad</a:t>
            </a:r>
            <a:endParaRPr lang="es-AR" dirty="0"/>
          </a:p>
        </p:txBody>
      </p:sp>
      <p:sp>
        <p:nvSpPr>
          <p:cNvPr id="3" name="Marcador de contenido 2">
            <a:extLst>
              <a:ext uri="{FF2B5EF4-FFF2-40B4-BE49-F238E27FC236}">
                <a16:creationId xmlns:a16="http://schemas.microsoft.com/office/drawing/2014/main" id="{C55C37D8-5125-C80E-8A93-241205126F73}"/>
              </a:ext>
            </a:extLst>
          </p:cNvPr>
          <p:cNvSpPr>
            <a:spLocks noGrp="1"/>
          </p:cNvSpPr>
          <p:nvPr>
            <p:ph idx="1"/>
          </p:nvPr>
        </p:nvSpPr>
        <p:spPr/>
        <p:txBody>
          <a:bodyPr>
            <a:normAutofit fontScale="92500" lnSpcReduction="10000"/>
          </a:bodyPr>
          <a:lstStyle/>
          <a:p>
            <a:r>
              <a:rPr lang="es-MX" dirty="0"/>
              <a:t>Frases típicas: "Debo consultarlo", "No decido solo"</a:t>
            </a:r>
          </a:p>
          <a:p>
            <a:r>
              <a:rPr lang="es-MX" b="1" dirty="0"/>
              <a:t>Causas:</a:t>
            </a:r>
          </a:p>
          <a:p>
            <a:r>
              <a:rPr lang="es-MX" dirty="0"/>
              <a:t>- Verdadera consulta</a:t>
            </a:r>
          </a:p>
          <a:p>
            <a:r>
              <a:rPr lang="es-MX" dirty="0"/>
              <a:t>- Mecanismo de postergación</a:t>
            </a:r>
          </a:p>
          <a:p>
            <a:r>
              <a:rPr lang="es-MX" b="1" dirty="0"/>
              <a:t>Estrategias</a:t>
            </a:r>
            <a:r>
              <a:rPr lang="es-MX" dirty="0"/>
              <a:t>:</a:t>
            </a:r>
          </a:p>
          <a:p>
            <a:r>
              <a:rPr lang="es-MX" dirty="0"/>
              <a:t>- Acompañar la consulta</a:t>
            </a:r>
          </a:p>
          <a:p>
            <a:r>
              <a:rPr lang="es-MX" dirty="0"/>
              <a:t>- Preguntar: ¿Cómo suelen decidir?</a:t>
            </a:r>
          </a:p>
          <a:p>
            <a:r>
              <a:rPr lang="es-MX" dirty="0"/>
              <a:t>- Ofrecer contacto conjunto</a:t>
            </a:r>
          </a:p>
          <a:p>
            <a:endParaRPr lang="es-AR" dirty="0"/>
          </a:p>
        </p:txBody>
      </p:sp>
    </p:spTree>
    <p:extLst>
      <p:ext uri="{BB962C8B-B14F-4D97-AF65-F5344CB8AC3E}">
        <p14:creationId xmlns:p14="http://schemas.microsoft.com/office/powerpoint/2010/main" val="200686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Ejemplo</a:t>
            </a:r>
            <a:endParaRPr dirty="0"/>
          </a:p>
        </p:txBody>
      </p:sp>
      <p:sp>
        <p:nvSpPr>
          <p:cNvPr id="3" name="Content Placeholder 2"/>
          <p:cNvSpPr>
            <a:spLocks noGrp="1"/>
          </p:cNvSpPr>
          <p:nvPr>
            <p:ph idx="1"/>
          </p:nvPr>
        </p:nvSpPr>
        <p:spPr/>
        <p:txBody>
          <a:bodyPr/>
          <a:lstStyle/>
          <a:p>
            <a:r>
              <a:rPr dirty="0" err="1"/>
              <a:t>Cliente</a:t>
            </a:r>
            <a:r>
              <a:rPr dirty="0"/>
              <a:t>: "</a:t>
            </a:r>
            <a:r>
              <a:rPr dirty="0" err="1"/>
              <a:t>Estoy</a:t>
            </a:r>
            <a:r>
              <a:rPr dirty="0"/>
              <a:t> </a:t>
            </a:r>
            <a:r>
              <a:rPr dirty="0" err="1"/>
              <a:t>mirando</a:t>
            </a:r>
            <a:r>
              <a:rPr dirty="0"/>
              <a:t> </a:t>
            </a:r>
            <a:r>
              <a:rPr dirty="0" err="1"/>
              <a:t>otras</a:t>
            </a:r>
            <a:r>
              <a:rPr dirty="0"/>
              <a:t> </a:t>
            </a:r>
            <a:r>
              <a:rPr dirty="0" err="1"/>
              <a:t>opciones</a:t>
            </a:r>
            <a:r>
              <a:rPr dirty="0"/>
              <a:t>."</a:t>
            </a:r>
          </a:p>
          <a:p>
            <a:r>
              <a:rPr dirty="0" err="1"/>
              <a:t>Vendedor</a:t>
            </a:r>
            <a:r>
              <a:rPr dirty="0"/>
              <a:t>: "Eso es </a:t>
            </a:r>
            <a:r>
              <a:rPr dirty="0" err="1"/>
              <a:t>muy</a:t>
            </a:r>
            <a:r>
              <a:rPr dirty="0"/>
              <a:t> </a:t>
            </a:r>
            <a:r>
              <a:rPr dirty="0" err="1"/>
              <a:t>razonable</a:t>
            </a:r>
            <a:r>
              <a:rPr dirty="0"/>
              <a:t>. ¿Le </a:t>
            </a:r>
            <a:r>
              <a:rPr dirty="0" err="1"/>
              <a:t>gustaría</a:t>
            </a:r>
            <a:r>
              <a:rPr dirty="0"/>
              <a:t> saber </a:t>
            </a:r>
            <a:r>
              <a:rPr dirty="0" err="1"/>
              <a:t>por</a:t>
            </a:r>
            <a:r>
              <a:rPr dirty="0"/>
              <a:t> </a:t>
            </a:r>
            <a:r>
              <a:rPr dirty="0" err="1"/>
              <a:t>qué</a:t>
            </a:r>
            <a:r>
              <a:rPr dirty="0"/>
              <a:t> </a:t>
            </a:r>
            <a:r>
              <a:rPr dirty="0" err="1"/>
              <a:t>empresas</a:t>
            </a:r>
            <a:r>
              <a:rPr dirty="0"/>
              <a:t> </a:t>
            </a:r>
            <a:r>
              <a:rPr dirty="0" err="1"/>
              <a:t>similares</a:t>
            </a:r>
            <a:r>
              <a:rPr dirty="0"/>
              <a:t> </a:t>
            </a:r>
            <a:r>
              <a:rPr dirty="0" err="1"/>
              <a:t>eligen</a:t>
            </a:r>
            <a:r>
              <a:rPr dirty="0"/>
              <a:t> </a:t>
            </a:r>
            <a:r>
              <a:rPr dirty="0" err="1"/>
              <a:t>este</a:t>
            </a:r>
            <a:r>
              <a:rPr dirty="0"/>
              <a:t> </a:t>
            </a:r>
            <a:r>
              <a:rPr dirty="0" err="1"/>
              <a:t>producto</a:t>
            </a:r>
            <a:r>
              <a:rPr dirty="0"/>
              <a:t>?"</a:t>
            </a:r>
          </a:p>
          <a:p>
            <a:r>
              <a:rPr dirty="0" err="1"/>
              <a:t>Cliente</a:t>
            </a:r>
            <a:r>
              <a:rPr dirty="0"/>
              <a:t>: "</a:t>
            </a:r>
            <a:r>
              <a:rPr dirty="0" err="1"/>
              <a:t>Podría</a:t>
            </a:r>
            <a:r>
              <a:rPr dirty="0"/>
              <a:t> ser, </a:t>
            </a:r>
            <a:r>
              <a:rPr dirty="0" err="1"/>
              <a:t>sí</a:t>
            </a:r>
            <a:r>
              <a:rPr dirty="0"/>
              <a:t>."</a:t>
            </a:r>
          </a:p>
          <a:p>
            <a:r>
              <a:rPr dirty="0" err="1"/>
              <a:t>Vendedor</a:t>
            </a:r>
            <a:r>
              <a:rPr dirty="0"/>
              <a:t>: "Lo </a:t>
            </a:r>
            <a:r>
              <a:rPr dirty="0" err="1"/>
              <a:t>eligen</a:t>
            </a:r>
            <a:r>
              <a:rPr dirty="0"/>
              <a:t> </a:t>
            </a:r>
            <a:r>
              <a:rPr dirty="0" err="1"/>
              <a:t>por</a:t>
            </a:r>
            <a:r>
              <a:rPr dirty="0"/>
              <a:t> la </a:t>
            </a:r>
            <a:r>
              <a:rPr dirty="0" err="1"/>
              <a:t>durabilidad</a:t>
            </a:r>
            <a:r>
              <a:rPr dirty="0"/>
              <a:t> y </a:t>
            </a:r>
            <a:r>
              <a:rPr dirty="0" err="1"/>
              <a:t>el</a:t>
            </a:r>
            <a:r>
              <a:rPr dirty="0"/>
              <a:t> </a:t>
            </a:r>
            <a:r>
              <a:rPr dirty="0" err="1"/>
              <a:t>soporte</a:t>
            </a:r>
            <a:r>
              <a:rPr dirty="0"/>
              <a:t> </a:t>
            </a:r>
            <a:r>
              <a:rPr dirty="0" err="1"/>
              <a:t>postventa</a:t>
            </a:r>
            <a:r>
              <a:rPr dirty="0"/>
              <a:t>. Le cuento un </a:t>
            </a:r>
            <a:r>
              <a:rPr dirty="0" err="1"/>
              <a:t>caso</a:t>
            </a:r>
            <a:r>
              <a:rPr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1681843"/>
            <a:ext cx="8490857" cy="7732295"/>
          </a:xfrm>
        </p:spPr>
        <p:txBody>
          <a:bodyPr/>
          <a:lstStyle/>
          <a:p>
            <a:pPr marL="0" indent="0">
              <a:buNone/>
            </a:pPr>
            <a:r>
              <a:rPr dirty="0"/>
              <a:t> "Cada </a:t>
            </a:r>
            <a:r>
              <a:rPr dirty="0" err="1"/>
              <a:t>objeción</a:t>
            </a:r>
            <a:r>
              <a:rPr dirty="0"/>
              <a:t> bien </a:t>
            </a:r>
            <a:r>
              <a:rPr dirty="0" err="1"/>
              <a:t>trabajada</a:t>
            </a:r>
            <a:r>
              <a:rPr dirty="0"/>
              <a:t> es un paso </a:t>
            </a:r>
            <a:r>
              <a:rPr dirty="0" err="1"/>
              <a:t>más</a:t>
            </a:r>
            <a:r>
              <a:rPr dirty="0"/>
              <a:t> </a:t>
            </a:r>
            <a:r>
              <a:rPr dirty="0" err="1"/>
              <a:t>cerca</a:t>
            </a:r>
            <a:r>
              <a:rPr dirty="0"/>
              <a:t> del </a:t>
            </a:r>
            <a:r>
              <a:rPr dirty="0" err="1"/>
              <a:t>sí</a:t>
            </a:r>
            <a:r>
              <a:rPr dirty="0"/>
              <a:t>."</a:t>
            </a:r>
          </a:p>
        </p:txBody>
      </p:sp>
      <p:pic>
        <p:nvPicPr>
          <p:cNvPr id="1026" name="Picture 2" descr="Manejo de objeciones en ventas: Cómo transformar un NO en un SÍ -">
            <a:extLst>
              <a:ext uri="{FF2B5EF4-FFF2-40B4-BE49-F238E27FC236}">
                <a16:creationId xmlns:a16="http://schemas.microsoft.com/office/drawing/2014/main" id="{4C53BC70-A5A3-E657-F0EB-9DE21E5F2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4" y="3145292"/>
            <a:ext cx="4475021" cy="2977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110CF2-A8DA-AF9C-B057-D445B0074B2A}"/>
              </a:ext>
            </a:extLst>
          </p:cNvPr>
          <p:cNvSpPr>
            <a:spLocks noGrp="1"/>
          </p:cNvSpPr>
          <p:nvPr>
            <p:ph idx="1"/>
          </p:nvPr>
        </p:nvSpPr>
        <p:spPr>
          <a:xfrm>
            <a:off x="457200" y="1166018"/>
            <a:ext cx="8229600" cy="4525963"/>
          </a:xfrm>
        </p:spPr>
        <p:txBody>
          <a:bodyPr>
            <a:normAutofit fontScale="70000" lnSpcReduction="20000"/>
          </a:bodyPr>
          <a:lstStyle/>
          <a:p>
            <a:r>
              <a:rPr lang="es-AR" dirty="0">
                <a:solidFill>
                  <a:srgbClr val="333333"/>
                </a:solidFill>
                <a:latin typeface="Calibri" panose="020F0502020204030204" pitchFamily="34" charset="0"/>
                <a:ea typeface="Times New Roman" panose="02020603050405020304" pitchFamily="18" charset="0"/>
              </a:rPr>
              <a:t>Las personas a veces sienten miedo de tomar una decisión, y entonces te dicen “NO”, aún cuando realmente quieran lo que tú le estás vendiendo.</a:t>
            </a:r>
          </a:p>
          <a:p>
            <a:endParaRPr lang="es-AR" dirty="0">
              <a:solidFill>
                <a:srgbClr val="333333"/>
              </a:solidFill>
              <a:latin typeface="Calibri" panose="020F0502020204030204" pitchFamily="34" charset="0"/>
              <a:ea typeface="Times New Roman" panose="02020603050405020304" pitchFamily="18" charset="0"/>
            </a:endParaRPr>
          </a:p>
          <a:p>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Estás en un problema si sencillamente se te das por vencido y abandonas este proceso demasiado pronto. Lo que debes hacer es seguir vendiendo lo suficiente hasta tanto superes el temor natural del cliente a tomar una decisión.</a:t>
            </a:r>
          </a:p>
          <a:p>
            <a:endPar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r>
              <a:rPr lang="es-AR" dirty="0">
                <a:solidFill>
                  <a:srgbClr val="333333"/>
                </a:solidFill>
                <a:latin typeface="Calibri" panose="020F0502020204030204" pitchFamily="34" charset="0"/>
                <a:ea typeface="Times New Roman" panose="02020603050405020304" pitchFamily="18" charset="0"/>
              </a:rPr>
              <a:t>No hay nada que funcione todo el tiempo y no hay una sola cosa que funcione para todos. Es por eso que debes tener varias características puntuales de tu producto para rebatir las objeciones, a veces será el precio, otras los beneficios, depende del tipo de cliente</a:t>
            </a:r>
            <a:endPar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endPar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endParaRPr lang="es-AR" dirty="0"/>
          </a:p>
        </p:txBody>
      </p:sp>
    </p:spTree>
    <p:extLst>
      <p:ext uri="{BB962C8B-B14F-4D97-AF65-F5344CB8AC3E}">
        <p14:creationId xmlns:p14="http://schemas.microsoft.com/office/powerpoint/2010/main" val="77922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39D814-E227-EFE3-CA91-44694558293B}"/>
              </a:ext>
            </a:extLst>
          </p:cNvPr>
          <p:cNvSpPr>
            <a:spLocks noGrp="1"/>
          </p:cNvSpPr>
          <p:nvPr>
            <p:ph idx="1"/>
          </p:nvPr>
        </p:nvSpPr>
        <p:spPr>
          <a:xfrm>
            <a:off x="457200" y="849086"/>
            <a:ext cx="8229600" cy="4525963"/>
          </a:xfrm>
        </p:spPr>
        <p:txBody>
          <a:bodyPr>
            <a:normAutofit fontScale="77500" lnSpcReduction="20000"/>
          </a:bodyPr>
          <a:lstStyle/>
          <a:p>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las ventas son como jugar baraja o jugar fútbol, porque por cada “rey” o “gol” que él te mande, tú dale dos “ases” y dos “goles” con eso le “ganas”, es decir, que por cada objeción que te dé el cliente, tu dale dos beneficios y así tendrás el cierre de la venta.</a:t>
            </a:r>
          </a:p>
          <a:p>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 También pongo el ejemplo del águila, el ave más audaz y hermosa del planeta, cuando pone en la mira a su presa, se lanza directamente a ella, y con sus filosas garras la atrapa para no dejarla escapar jamás. </a:t>
            </a:r>
          </a:p>
          <a:p>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En las ventas es algo parecido, debemos ser “agresivos” en el sentido de que cuando ponemos al cliente en la mira, no debemos dejar de ponerle las “garras” del producto, cuando nos diga algún “SI” es la señal para “devorarlo” con el cierre de la venta.</a:t>
            </a:r>
            <a:endParaRPr lang="es-AR" dirty="0">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247386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t>
            </a:r>
            <a:r>
              <a:rPr dirty="0" err="1"/>
              <a:t>Qué</a:t>
            </a:r>
            <a:r>
              <a:rPr dirty="0"/>
              <a:t> es </a:t>
            </a:r>
            <a:r>
              <a:rPr dirty="0" err="1"/>
              <a:t>una</a:t>
            </a:r>
            <a:r>
              <a:rPr dirty="0"/>
              <a:t> </a:t>
            </a:r>
            <a:r>
              <a:rPr dirty="0" err="1"/>
              <a:t>objeción</a:t>
            </a:r>
            <a:r>
              <a:rPr dirty="0"/>
              <a:t>?</a:t>
            </a:r>
          </a:p>
        </p:txBody>
      </p:sp>
      <p:sp>
        <p:nvSpPr>
          <p:cNvPr id="3" name="Content Placeholder 2"/>
          <p:cNvSpPr>
            <a:spLocks noGrp="1"/>
          </p:cNvSpPr>
          <p:nvPr>
            <p:ph idx="1"/>
          </p:nvPr>
        </p:nvSpPr>
        <p:spPr/>
        <p:txBody>
          <a:bodyPr/>
          <a:lstStyle/>
          <a:p>
            <a:r>
              <a:rPr dirty="0"/>
              <a:t>Una </a:t>
            </a:r>
            <a:r>
              <a:rPr dirty="0" err="1"/>
              <a:t>objeción</a:t>
            </a:r>
            <a:r>
              <a:rPr dirty="0"/>
              <a:t> es </a:t>
            </a:r>
            <a:r>
              <a:rPr dirty="0" err="1"/>
              <a:t>una</a:t>
            </a:r>
            <a:r>
              <a:rPr dirty="0"/>
              <a:t> </a:t>
            </a:r>
            <a:r>
              <a:rPr dirty="0" err="1"/>
              <a:t>duda</a:t>
            </a:r>
            <a:r>
              <a:rPr dirty="0"/>
              <a:t> o </a:t>
            </a:r>
            <a:r>
              <a:rPr dirty="0" err="1"/>
              <a:t>resistencia</a:t>
            </a:r>
            <a:r>
              <a:rPr dirty="0"/>
              <a:t> del </a:t>
            </a:r>
            <a:r>
              <a:rPr dirty="0" err="1"/>
              <a:t>cliente</a:t>
            </a:r>
            <a:r>
              <a:rPr dirty="0"/>
              <a:t> que </a:t>
            </a:r>
            <a:r>
              <a:rPr dirty="0" err="1"/>
              <a:t>frena</a:t>
            </a:r>
            <a:r>
              <a:rPr dirty="0"/>
              <a:t> la </a:t>
            </a:r>
            <a:r>
              <a:rPr dirty="0" err="1"/>
              <a:t>decisión</a:t>
            </a:r>
            <a:r>
              <a:rPr dirty="0"/>
              <a:t> de </a:t>
            </a:r>
            <a:r>
              <a:rPr dirty="0" err="1"/>
              <a:t>compra</a:t>
            </a:r>
            <a:r>
              <a:rPr dirty="0"/>
              <a:t>.</a:t>
            </a:r>
          </a:p>
          <a:p>
            <a:endParaRPr dirty="0"/>
          </a:p>
          <a:p>
            <a:r>
              <a:rPr dirty="0"/>
              <a:t>Idea clave: No es un "no", es un "</a:t>
            </a:r>
            <a:r>
              <a:rPr dirty="0" err="1"/>
              <a:t>todavía</a:t>
            </a:r>
            <a:r>
              <a:rPr dirty="0"/>
              <a:t> no".</a:t>
            </a:r>
          </a:p>
        </p:txBody>
      </p:sp>
      <p:pic>
        <p:nvPicPr>
          <p:cNvPr id="4" name="Imagen 3">
            <a:extLst>
              <a:ext uri="{FF2B5EF4-FFF2-40B4-BE49-F238E27FC236}">
                <a16:creationId xmlns:a16="http://schemas.microsoft.com/office/drawing/2014/main" id="{75F3AF18-AB2E-F466-9411-1A1C2C857869}"/>
              </a:ext>
            </a:extLst>
          </p:cNvPr>
          <p:cNvPicPr>
            <a:picLocks noChangeAspect="1"/>
          </p:cNvPicPr>
          <p:nvPr/>
        </p:nvPicPr>
        <p:blipFill>
          <a:blip r:embed="rId2"/>
          <a:stretch>
            <a:fillRect/>
          </a:stretch>
        </p:blipFill>
        <p:spPr>
          <a:xfrm>
            <a:off x="5306786" y="3918025"/>
            <a:ext cx="3749210" cy="24952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E89A16-2308-3BD8-04C5-FD16BA065B09}"/>
              </a:ext>
            </a:extLst>
          </p:cNvPr>
          <p:cNvSpPr>
            <a:spLocks noGrp="1"/>
          </p:cNvSpPr>
          <p:nvPr>
            <p:ph idx="1"/>
          </p:nvPr>
        </p:nvSpPr>
        <p:spPr>
          <a:xfrm>
            <a:off x="457200" y="604158"/>
            <a:ext cx="8229600" cy="5522006"/>
          </a:xfrm>
        </p:spPr>
        <p:txBody>
          <a:bodyPr>
            <a:normAutofit fontScale="55000" lnSpcReduction="20000"/>
          </a:bodyPr>
          <a:lstStyle/>
          <a:p>
            <a:pPr algn="just">
              <a:lnSpc>
                <a:spcPct val="107000"/>
              </a:lnSpc>
              <a:spcBef>
                <a:spcPts val="1125"/>
              </a:spcBef>
              <a:spcAft>
                <a:spcPts val="1125"/>
              </a:spcAft>
            </a:pPr>
            <a:r>
              <a:rPr lang="es-AR"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Transformar un No en un Si</a:t>
            </a:r>
          </a:p>
          <a:p>
            <a:pPr algn="just">
              <a:lnSpc>
                <a:spcPct val="107000"/>
              </a:lnSpc>
              <a:spcBef>
                <a:spcPts val="1125"/>
              </a:spcBef>
              <a:spcAft>
                <a:spcPts val="1125"/>
              </a:spcAft>
            </a:pPr>
            <a:r>
              <a:rPr lang="es-AR"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Un ejemplo del desarrollo de este proceso:</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“Sr. López, algo muy importante de este auto es la capacidad de la cabina para absorber y resistir impactos, lo que ante un posible choque significa que la carrocería puede deformarse pero el interior se mantendrá intacto, resguardando la seguridad tanto del conductor como de los acompañantes” (y aquí viene su pregunta SI): “Creo que esto le dará a usted una gran tranquilidad al saber que su familia va a viajar con usted mucho más segura en su nuevo auto… no es cierto?”</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Y continúas con otra característica/ventaja/beneficio, y luego dices:</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“Sr. López, ¿Usted siente que esto es un beneficio real para usted y su familia?</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Ahora tienes ya al cliente en el hábito de responder SI a tus preguntas. Cuando llegas al momento adecuado de tu presentación, se hace más sencillo para ti decir:</a:t>
            </a:r>
            <a:endParaRPr lang="es-AR" dirty="0">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206283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4C1479-D906-686E-A1B2-AD27A98B631B}"/>
              </a:ext>
            </a:extLst>
          </p:cNvPr>
          <p:cNvSpPr>
            <a:spLocks noGrp="1"/>
          </p:cNvSpPr>
          <p:nvPr>
            <p:ph idx="1"/>
          </p:nvPr>
        </p:nvSpPr>
        <p:spPr>
          <a:xfrm>
            <a:off x="620486" y="947058"/>
            <a:ext cx="8066314" cy="5179106"/>
          </a:xfrm>
        </p:spPr>
        <p:txBody>
          <a:bodyPr>
            <a:normAutofit fontScale="55000" lnSpcReduction="20000"/>
          </a:bodyPr>
          <a:lstStyle/>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“Entonces Sr. López ¿le parece que este es el auto que estaba buscando?”</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Cuando responda SI, simplemente restará completar los papeles de venta del auto.</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Por supuesto, la otra cara de este ejemplo es cuando el Sr. López dice “NO”.</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No te desesperes cuando esto ocurra. Significa que has omitido algo en tu sondeo de necesidades/deseos/temores del cliente, por lo que tienes que, sin perder el tiempo ni perder la calma considerar los pasos que has dado y las cosas que has dicho y escuchado. Algo se ha perdido que puede ser encontrado</a:t>
            </a:r>
            <a:r>
              <a:rPr lang="es-AR"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t>
            </a: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rPr>
              <a:t>Debes conseguir que el Sr. López te ayude. Para hacer esto simplemente vas a hacerle una nueva pregunta. Cuando él conteste, usted va a decir con otras palabras las ventajas y beneficios, o va a explicarlas con mayor detalle. Este proceso también le da la oportunidad de asegurarse que conoces la real motivación primordial de compra del cliente</a:t>
            </a:r>
            <a:r>
              <a:rPr lang="es-AR" sz="2800" dirty="0">
                <a:solidFill>
                  <a:srgbClr val="333333"/>
                </a:solidFill>
                <a:latin typeface="Calibri" panose="020F0502020204030204" pitchFamily="34" charset="0"/>
                <a:ea typeface="Times New Roman" panose="02020603050405020304" pitchFamily="18" charset="0"/>
              </a:rPr>
              <a:t>.</a:t>
            </a:r>
            <a:endParaRPr lang="es-AR" sz="2800" dirty="0">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222844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6D0EE8-A165-3580-748D-79FC672D63A6}"/>
              </a:ext>
            </a:extLst>
          </p:cNvPr>
          <p:cNvSpPr>
            <a:spLocks noGrp="1"/>
          </p:cNvSpPr>
          <p:nvPr>
            <p:ph idx="1"/>
          </p:nvPr>
        </p:nvSpPr>
        <p:spPr>
          <a:xfrm>
            <a:off x="457200" y="1077686"/>
            <a:ext cx="8229600" cy="5048477"/>
          </a:xfrm>
        </p:spPr>
        <p:txBody>
          <a:bodyPr>
            <a:normAutofit fontScale="55000" lnSpcReduction="20000"/>
          </a:bodyPr>
          <a:lstStyle/>
          <a:p>
            <a:pPr algn="just">
              <a:lnSpc>
                <a:spcPts val="2700"/>
              </a:lnSpc>
              <a:spcAft>
                <a:spcPts val="800"/>
              </a:spcAft>
            </a:pPr>
            <a:r>
              <a:rPr lang="es-AR"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Elimina objeciones con preguntas</a:t>
            </a:r>
            <a:endParaRPr lang="es-A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Si después de tu presentación de ventas intentas superar objeciones con argumentos y razonamientos, podrías ganar en el terreno de las palabras, pero aun así perder la venta.</a:t>
            </a:r>
            <a:endParaRPr lang="es-A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Tu estrategia no debe ser luchar contra la objeción, sino que debes eliminar la objeción de raíz mediante preguntas en el comienzo de la presentación.</a:t>
            </a:r>
            <a:endParaRPr lang="es-A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La fase inicial de preguntas en el proceso de ventas es habitualmente desarrollada de manera cordial y relajada, y te permite acercarte a lograr un buen rato con el cliente antes de que él se ponga en posición defensiva.</a:t>
            </a:r>
            <a:endParaRPr lang="es-A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125"/>
              </a:spcBef>
              <a:spcAft>
                <a:spcPts val="1125"/>
              </a:spcAft>
            </a:pPr>
            <a:r>
              <a:rPr lang="es-AR" dirty="0">
                <a:solidFill>
                  <a:srgbClr val="333333"/>
                </a:solidFill>
                <a:latin typeface="Calibri" panose="020F0502020204030204" pitchFamily="34" charset="0"/>
                <a:ea typeface="Times New Roman" panose="02020603050405020304" pitchFamily="18" charset="0"/>
                <a:cs typeface="Calibri" panose="020F0502020204030204" pitchFamily="34" charset="0"/>
              </a:rPr>
              <a:t>Si el cliente te dice que es él quien puede tomar la decisión de compra, por ejemplo, y que no debe consultarlo ni pedir autorización de otras personas, no podrá luego usar esto como una excusa para no comprarte. Muchas de las más comunes objeciones pueden ser eliminadas con el uso apropiado de las preguntas.</a:t>
            </a:r>
            <a:endParaRPr lang="es-AR" sz="2800" dirty="0">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4033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Las </a:t>
            </a:r>
            <a:r>
              <a:rPr dirty="0" err="1"/>
              <a:t>objeciones</a:t>
            </a:r>
            <a:r>
              <a:rPr dirty="0"/>
              <a:t> son </a:t>
            </a:r>
            <a:r>
              <a:rPr dirty="0" err="1"/>
              <a:t>oportunidades</a:t>
            </a:r>
            <a:endParaRPr dirty="0"/>
          </a:p>
        </p:txBody>
      </p:sp>
      <p:sp>
        <p:nvSpPr>
          <p:cNvPr id="3" name="Content Placeholder 2"/>
          <p:cNvSpPr>
            <a:spLocks noGrp="1"/>
          </p:cNvSpPr>
          <p:nvPr>
            <p:ph idx="1"/>
          </p:nvPr>
        </p:nvSpPr>
        <p:spPr>
          <a:xfrm>
            <a:off x="457200" y="1600201"/>
            <a:ext cx="7609114" cy="1371600"/>
          </a:xfrm>
        </p:spPr>
        <p:txBody>
          <a:bodyPr/>
          <a:lstStyle/>
          <a:p>
            <a:pPr algn="ctr"/>
            <a:r>
              <a:rPr dirty="0"/>
              <a:t>"Las </a:t>
            </a:r>
            <a:r>
              <a:rPr dirty="0" err="1"/>
              <a:t>objeciones</a:t>
            </a:r>
            <a:r>
              <a:rPr dirty="0"/>
              <a:t> bien </a:t>
            </a:r>
            <a:r>
              <a:rPr dirty="0" err="1"/>
              <a:t>trabajadas</a:t>
            </a:r>
            <a:r>
              <a:rPr dirty="0"/>
              <a:t> </a:t>
            </a:r>
            <a:r>
              <a:rPr dirty="0" err="1"/>
              <a:t>fortalecen</a:t>
            </a:r>
            <a:r>
              <a:rPr dirty="0"/>
              <a:t> la </a:t>
            </a:r>
            <a:r>
              <a:rPr dirty="0" err="1"/>
              <a:t>relación</a:t>
            </a:r>
            <a:r>
              <a:rPr dirty="0"/>
              <a:t>."</a:t>
            </a:r>
          </a:p>
        </p:txBody>
      </p:sp>
      <p:pic>
        <p:nvPicPr>
          <p:cNvPr id="4" name="Imagen 3">
            <a:extLst>
              <a:ext uri="{FF2B5EF4-FFF2-40B4-BE49-F238E27FC236}">
                <a16:creationId xmlns:a16="http://schemas.microsoft.com/office/drawing/2014/main" id="{F0C124CF-DD53-DCF1-B2C7-C55BB7CFE778}"/>
              </a:ext>
            </a:extLst>
          </p:cNvPr>
          <p:cNvPicPr>
            <a:picLocks noChangeAspect="1"/>
          </p:cNvPicPr>
          <p:nvPr/>
        </p:nvPicPr>
        <p:blipFill>
          <a:blip r:embed="rId2"/>
          <a:stretch>
            <a:fillRect/>
          </a:stretch>
        </p:blipFill>
        <p:spPr>
          <a:xfrm>
            <a:off x="3338512" y="3154364"/>
            <a:ext cx="2466975" cy="1847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Etapas</a:t>
            </a:r>
            <a:r>
              <a:rPr dirty="0"/>
              <a:t> para </a:t>
            </a:r>
            <a:r>
              <a:rPr dirty="0" err="1"/>
              <a:t>manejar</a:t>
            </a:r>
            <a:r>
              <a:rPr dirty="0"/>
              <a:t> </a:t>
            </a:r>
            <a:r>
              <a:rPr dirty="0" err="1"/>
              <a:t>objeciones</a:t>
            </a:r>
            <a:endParaRPr dirty="0"/>
          </a:p>
        </p:txBody>
      </p:sp>
      <p:sp>
        <p:nvSpPr>
          <p:cNvPr id="3" name="Content Placeholder 2"/>
          <p:cNvSpPr>
            <a:spLocks noGrp="1"/>
          </p:cNvSpPr>
          <p:nvPr>
            <p:ph idx="1"/>
          </p:nvPr>
        </p:nvSpPr>
        <p:spPr/>
        <p:txBody>
          <a:bodyPr/>
          <a:lstStyle/>
          <a:p>
            <a:r>
              <a:rPr dirty="0"/>
              <a:t>1. </a:t>
            </a:r>
            <a:r>
              <a:rPr dirty="0" err="1"/>
              <a:t>Escuchar</a:t>
            </a:r>
            <a:r>
              <a:rPr dirty="0"/>
              <a:t> sin </a:t>
            </a:r>
            <a:r>
              <a:rPr dirty="0" err="1"/>
              <a:t>interrumpir</a:t>
            </a:r>
            <a:endParaRPr dirty="0"/>
          </a:p>
          <a:p>
            <a:r>
              <a:rPr dirty="0"/>
              <a:t>2. Validar y </a:t>
            </a:r>
            <a:r>
              <a:rPr dirty="0" err="1"/>
              <a:t>empatizar</a:t>
            </a:r>
            <a:endParaRPr dirty="0"/>
          </a:p>
          <a:p>
            <a:r>
              <a:rPr dirty="0"/>
              <a:t>3. </a:t>
            </a:r>
            <a:r>
              <a:rPr dirty="0" err="1"/>
              <a:t>Preguntar</a:t>
            </a:r>
            <a:r>
              <a:rPr dirty="0"/>
              <a:t> para </a:t>
            </a:r>
            <a:r>
              <a:rPr dirty="0" err="1"/>
              <a:t>profundizar</a:t>
            </a:r>
            <a:endParaRPr dirty="0"/>
          </a:p>
          <a:p>
            <a:r>
              <a:rPr dirty="0"/>
              <a:t>4. Responder con </a:t>
            </a:r>
            <a:r>
              <a:rPr dirty="0" err="1"/>
              <a:t>beneficios</a:t>
            </a:r>
            <a:endParaRPr dirty="0"/>
          </a:p>
          <a:p>
            <a:r>
              <a:rPr dirty="0"/>
              <a:t>5. </a:t>
            </a:r>
            <a:r>
              <a:rPr dirty="0" err="1"/>
              <a:t>Confirmar</a:t>
            </a:r>
            <a:endParaRPr dirty="0"/>
          </a:p>
          <a:p>
            <a:r>
              <a:rPr dirty="0"/>
              <a:t>6. </a:t>
            </a:r>
            <a:r>
              <a:rPr dirty="0" err="1"/>
              <a:t>Avanzar</a:t>
            </a:r>
            <a:r>
              <a:rPr dirty="0"/>
              <a:t> o </a:t>
            </a:r>
            <a:r>
              <a:rPr dirty="0" err="1"/>
              <a:t>cerrar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Escuchar</a:t>
            </a:r>
            <a:r>
              <a:rPr dirty="0"/>
              <a:t> sin </a:t>
            </a:r>
            <a:r>
              <a:rPr dirty="0" err="1"/>
              <a:t>interrumpir</a:t>
            </a:r>
            <a:endParaRPr dirty="0"/>
          </a:p>
        </p:txBody>
      </p:sp>
      <p:sp>
        <p:nvSpPr>
          <p:cNvPr id="3" name="Content Placeholder 2"/>
          <p:cNvSpPr>
            <a:spLocks noGrp="1"/>
          </p:cNvSpPr>
          <p:nvPr>
            <p:ph idx="1"/>
          </p:nvPr>
        </p:nvSpPr>
        <p:spPr/>
        <p:txBody>
          <a:bodyPr/>
          <a:lstStyle/>
          <a:p>
            <a:r>
              <a:rPr dirty="0" err="1"/>
              <a:t>Simulación</a:t>
            </a:r>
            <a:r>
              <a:rPr dirty="0"/>
              <a:t> de </a:t>
            </a:r>
            <a:r>
              <a:rPr dirty="0" err="1"/>
              <a:t>diálogo</a:t>
            </a:r>
            <a:r>
              <a:rPr dirty="0"/>
              <a:t>:</a:t>
            </a:r>
          </a:p>
          <a:p>
            <a:r>
              <a:rPr dirty="0" err="1"/>
              <a:t>Cliente</a:t>
            </a:r>
            <a:r>
              <a:rPr dirty="0"/>
              <a:t>: "Me </a:t>
            </a:r>
            <a:r>
              <a:rPr dirty="0" err="1"/>
              <a:t>parece</a:t>
            </a:r>
            <a:r>
              <a:rPr dirty="0"/>
              <a:t> </a:t>
            </a:r>
            <a:r>
              <a:rPr dirty="0" err="1"/>
              <a:t>muy</a:t>
            </a:r>
            <a:r>
              <a:rPr dirty="0"/>
              <a:t> </a:t>
            </a:r>
            <a:r>
              <a:rPr dirty="0" err="1"/>
              <a:t>caro</a:t>
            </a:r>
            <a:r>
              <a:rPr dirty="0"/>
              <a:t>."</a:t>
            </a:r>
          </a:p>
          <a:p>
            <a:r>
              <a:rPr dirty="0" err="1"/>
              <a:t>Vendedor</a:t>
            </a:r>
            <a:r>
              <a:rPr dirty="0"/>
              <a:t>: (</a:t>
            </a:r>
            <a:r>
              <a:rPr dirty="0" err="1"/>
              <a:t>Asiente</a:t>
            </a:r>
            <a:r>
              <a:rPr dirty="0"/>
              <a:t>, no </a:t>
            </a:r>
            <a:r>
              <a:rPr dirty="0" err="1"/>
              <a:t>interrumpe</a:t>
            </a:r>
            <a:r>
              <a:rPr dirty="0"/>
              <a:t>)</a:t>
            </a:r>
          </a:p>
          <a:p>
            <a:endParaRPr dirty="0"/>
          </a:p>
          <a:p>
            <a:r>
              <a:rPr dirty="0"/>
              <a:t>Consejo: Deja que </a:t>
            </a:r>
            <a:r>
              <a:rPr dirty="0" err="1"/>
              <a:t>el</a:t>
            </a:r>
            <a:r>
              <a:rPr dirty="0"/>
              <a:t> </a:t>
            </a:r>
            <a:r>
              <a:rPr dirty="0" err="1"/>
              <a:t>cliente</a:t>
            </a:r>
            <a:r>
              <a:rPr dirty="0"/>
              <a:t> se </a:t>
            </a:r>
            <a:r>
              <a:rPr dirty="0" err="1"/>
              <a:t>exprese</a:t>
            </a:r>
            <a:r>
              <a:rPr dirty="0"/>
              <a:t> </a:t>
            </a:r>
            <a:r>
              <a:rPr dirty="0" err="1"/>
              <a:t>completo</a:t>
            </a:r>
            <a:r>
              <a:rPr dirty="0"/>
              <a:t>.</a:t>
            </a:r>
          </a:p>
        </p:txBody>
      </p:sp>
      <p:pic>
        <p:nvPicPr>
          <p:cNvPr id="4" name="Imagen 3">
            <a:extLst>
              <a:ext uri="{FF2B5EF4-FFF2-40B4-BE49-F238E27FC236}">
                <a16:creationId xmlns:a16="http://schemas.microsoft.com/office/drawing/2014/main" id="{58EDBE0B-50D2-6DEF-65EB-1BE5D33A7D7B}"/>
              </a:ext>
            </a:extLst>
          </p:cNvPr>
          <p:cNvPicPr>
            <a:picLocks noChangeAspect="1"/>
          </p:cNvPicPr>
          <p:nvPr/>
        </p:nvPicPr>
        <p:blipFill>
          <a:blip r:embed="rId2"/>
          <a:stretch>
            <a:fillRect/>
          </a:stretch>
        </p:blipFill>
        <p:spPr>
          <a:xfrm>
            <a:off x="5857875" y="4506913"/>
            <a:ext cx="2828925" cy="16192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Validar y </a:t>
            </a:r>
            <a:r>
              <a:rPr dirty="0" err="1"/>
              <a:t>empatizar</a:t>
            </a:r>
            <a:endParaRPr dirty="0"/>
          </a:p>
        </p:txBody>
      </p:sp>
      <p:sp>
        <p:nvSpPr>
          <p:cNvPr id="3" name="Content Placeholder 2"/>
          <p:cNvSpPr>
            <a:spLocks noGrp="1"/>
          </p:cNvSpPr>
          <p:nvPr>
            <p:ph idx="1"/>
          </p:nvPr>
        </p:nvSpPr>
        <p:spPr/>
        <p:txBody>
          <a:bodyPr/>
          <a:lstStyle/>
          <a:p>
            <a:r>
              <a:rPr dirty="0"/>
              <a:t>Frase </a:t>
            </a:r>
            <a:r>
              <a:rPr dirty="0" err="1"/>
              <a:t>sugerida</a:t>
            </a:r>
            <a:r>
              <a:rPr dirty="0"/>
              <a:t>: "</a:t>
            </a:r>
            <a:r>
              <a:rPr dirty="0" err="1"/>
              <a:t>Entiendo</a:t>
            </a:r>
            <a:r>
              <a:rPr dirty="0"/>
              <a:t> que </a:t>
            </a:r>
            <a:r>
              <a:rPr dirty="0" err="1"/>
              <a:t>el</a:t>
            </a:r>
            <a:r>
              <a:rPr dirty="0"/>
              <a:t> </a:t>
            </a:r>
            <a:r>
              <a:rPr dirty="0" err="1"/>
              <a:t>precio</a:t>
            </a:r>
            <a:r>
              <a:rPr dirty="0"/>
              <a:t> </a:t>
            </a:r>
            <a:r>
              <a:rPr dirty="0" err="1"/>
              <a:t>pueda</a:t>
            </a:r>
            <a:r>
              <a:rPr dirty="0"/>
              <a:t> </a:t>
            </a:r>
            <a:r>
              <a:rPr dirty="0" err="1"/>
              <a:t>parecer</a:t>
            </a:r>
            <a:r>
              <a:rPr dirty="0"/>
              <a:t> </a:t>
            </a:r>
            <a:r>
              <a:rPr dirty="0" err="1"/>
              <a:t>elevado</a:t>
            </a:r>
            <a:r>
              <a:rPr dirty="0"/>
              <a:t>. A </a:t>
            </a:r>
            <a:r>
              <a:rPr dirty="0" err="1"/>
              <a:t>muchos</a:t>
            </a:r>
            <a:r>
              <a:rPr dirty="0"/>
              <a:t> </a:t>
            </a:r>
            <a:r>
              <a:rPr dirty="0" err="1"/>
              <a:t>clientes</a:t>
            </a:r>
            <a:r>
              <a:rPr dirty="0"/>
              <a:t> les </a:t>
            </a:r>
            <a:r>
              <a:rPr dirty="0" err="1"/>
              <a:t>pasó</a:t>
            </a:r>
            <a:r>
              <a:rPr dirty="0"/>
              <a:t> </a:t>
            </a:r>
            <a:r>
              <a:rPr dirty="0" err="1"/>
              <a:t>igual</a:t>
            </a:r>
            <a:r>
              <a:rPr dirty="0"/>
              <a:t>."</a:t>
            </a:r>
          </a:p>
          <a:p>
            <a:endParaRPr dirty="0"/>
          </a:p>
          <a:p>
            <a:r>
              <a:rPr dirty="0" err="1"/>
              <a:t>Propósito</a:t>
            </a:r>
            <a:r>
              <a:rPr dirty="0"/>
              <a:t>: Bajar la </a:t>
            </a:r>
            <a:r>
              <a:rPr dirty="0" err="1"/>
              <a:t>defensa</a:t>
            </a:r>
            <a:r>
              <a:rPr dirty="0"/>
              <a:t> del </a:t>
            </a:r>
            <a:r>
              <a:rPr dirty="0" err="1"/>
              <a:t>cliente</a:t>
            </a:r>
            <a:r>
              <a:rPr dirty="0"/>
              <a:t>.</a:t>
            </a:r>
          </a:p>
        </p:txBody>
      </p:sp>
      <p:pic>
        <p:nvPicPr>
          <p:cNvPr id="4" name="Imagen 3">
            <a:extLst>
              <a:ext uri="{FF2B5EF4-FFF2-40B4-BE49-F238E27FC236}">
                <a16:creationId xmlns:a16="http://schemas.microsoft.com/office/drawing/2014/main" id="{996A8FA9-D275-1463-6450-9E81E3CF5D67}"/>
              </a:ext>
            </a:extLst>
          </p:cNvPr>
          <p:cNvPicPr>
            <a:picLocks noChangeAspect="1"/>
          </p:cNvPicPr>
          <p:nvPr/>
        </p:nvPicPr>
        <p:blipFill>
          <a:blip r:embed="rId2"/>
          <a:stretch>
            <a:fillRect/>
          </a:stretch>
        </p:blipFill>
        <p:spPr>
          <a:xfrm>
            <a:off x="5543550" y="4525963"/>
            <a:ext cx="2857500" cy="1600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Investigar</a:t>
            </a:r>
            <a:r>
              <a:rPr dirty="0"/>
              <a:t> </a:t>
            </a:r>
            <a:r>
              <a:rPr dirty="0" err="1"/>
              <a:t>más</a:t>
            </a:r>
            <a:endParaRPr dirty="0"/>
          </a:p>
        </p:txBody>
      </p:sp>
      <p:sp>
        <p:nvSpPr>
          <p:cNvPr id="3" name="Content Placeholder 2"/>
          <p:cNvSpPr>
            <a:spLocks noGrp="1"/>
          </p:cNvSpPr>
          <p:nvPr>
            <p:ph idx="1"/>
          </p:nvPr>
        </p:nvSpPr>
        <p:spPr/>
        <p:txBody>
          <a:bodyPr/>
          <a:lstStyle/>
          <a:p>
            <a:r>
              <a:rPr dirty="0" err="1"/>
              <a:t>Preguntas</a:t>
            </a:r>
            <a:r>
              <a:rPr dirty="0"/>
              <a:t> clave:</a:t>
            </a:r>
          </a:p>
          <a:p>
            <a:r>
              <a:rPr dirty="0"/>
              <a:t>“¿</a:t>
            </a:r>
            <a:r>
              <a:rPr dirty="0" err="1"/>
              <a:t>Qué</a:t>
            </a:r>
            <a:r>
              <a:rPr dirty="0"/>
              <a:t> </a:t>
            </a:r>
            <a:r>
              <a:rPr dirty="0" err="1"/>
              <a:t>aspecto</a:t>
            </a:r>
            <a:r>
              <a:rPr dirty="0"/>
              <a:t> le </a:t>
            </a:r>
            <a:r>
              <a:rPr dirty="0" err="1"/>
              <a:t>hace</a:t>
            </a:r>
            <a:r>
              <a:rPr dirty="0"/>
              <a:t> </a:t>
            </a:r>
            <a:r>
              <a:rPr dirty="0" err="1"/>
              <a:t>sentir</a:t>
            </a:r>
            <a:r>
              <a:rPr dirty="0"/>
              <a:t> que </a:t>
            </a:r>
            <a:r>
              <a:rPr dirty="0" err="1"/>
              <a:t>el</a:t>
            </a:r>
            <a:r>
              <a:rPr dirty="0"/>
              <a:t> </a:t>
            </a:r>
            <a:r>
              <a:rPr dirty="0" err="1"/>
              <a:t>precio</a:t>
            </a:r>
            <a:r>
              <a:rPr dirty="0"/>
              <a:t> es alto?”</a:t>
            </a:r>
          </a:p>
          <a:p>
            <a:endParaRPr lang="es-MX" dirty="0"/>
          </a:p>
          <a:p>
            <a:endParaRPr dirty="0"/>
          </a:p>
          <a:p>
            <a:r>
              <a:rPr dirty="0" err="1"/>
              <a:t>Simulación</a:t>
            </a:r>
            <a:r>
              <a:rPr dirty="0"/>
              <a:t>:</a:t>
            </a:r>
          </a:p>
          <a:p>
            <a:r>
              <a:rPr dirty="0" err="1"/>
              <a:t>Vendedor</a:t>
            </a:r>
            <a:r>
              <a:rPr dirty="0"/>
              <a:t>: "¿Se </a:t>
            </a:r>
            <a:r>
              <a:rPr dirty="0" err="1"/>
              <a:t>refiere</a:t>
            </a:r>
            <a:r>
              <a:rPr dirty="0"/>
              <a:t> al </a:t>
            </a:r>
            <a:r>
              <a:rPr dirty="0" err="1"/>
              <a:t>producto</a:t>
            </a:r>
            <a:r>
              <a:rPr dirty="0"/>
              <a:t> </a:t>
            </a:r>
            <a:r>
              <a:rPr dirty="0" err="1"/>
              <a:t>en</a:t>
            </a:r>
            <a:r>
              <a:rPr dirty="0"/>
              <a:t> </a:t>
            </a:r>
            <a:r>
              <a:rPr dirty="0" err="1"/>
              <a:t>sí</a:t>
            </a:r>
            <a:r>
              <a:rPr dirty="0"/>
              <a:t> o al </a:t>
            </a:r>
            <a:r>
              <a:rPr dirty="0" err="1"/>
              <a:t>presupuesto</a:t>
            </a:r>
            <a:r>
              <a:rPr dirty="0"/>
              <a:t>?"</a:t>
            </a:r>
          </a:p>
        </p:txBody>
      </p:sp>
      <p:pic>
        <p:nvPicPr>
          <p:cNvPr id="4" name="Imagen 3">
            <a:extLst>
              <a:ext uri="{FF2B5EF4-FFF2-40B4-BE49-F238E27FC236}">
                <a16:creationId xmlns:a16="http://schemas.microsoft.com/office/drawing/2014/main" id="{E4FA3167-A81C-720C-B629-2FBF20975894}"/>
              </a:ext>
            </a:extLst>
          </p:cNvPr>
          <p:cNvPicPr>
            <a:picLocks noChangeAspect="1"/>
          </p:cNvPicPr>
          <p:nvPr/>
        </p:nvPicPr>
        <p:blipFill>
          <a:blip r:embed="rId2"/>
          <a:stretch>
            <a:fillRect/>
          </a:stretch>
        </p:blipFill>
        <p:spPr>
          <a:xfrm>
            <a:off x="4825093" y="2939143"/>
            <a:ext cx="2857500" cy="160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Responder con </a:t>
            </a:r>
            <a:r>
              <a:rPr dirty="0" err="1"/>
              <a:t>beneficios</a:t>
            </a:r>
            <a:endParaRPr dirty="0"/>
          </a:p>
        </p:txBody>
      </p:sp>
      <p:sp>
        <p:nvSpPr>
          <p:cNvPr id="3" name="Content Placeholder 2"/>
          <p:cNvSpPr>
            <a:spLocks noGrp="1"/>
          </p:cNvSpPr>
          <p:nvPr>
            <p:ph idx="1"/>
          </p:nvPr>
        </p:nvSpPr>
        <p:spPr/>
        <p:txBody>
          <a:bodyPr/>
          <a:lstStyle/>
          <a:p>
            <a:r>
              <a:rPr dirty="0" err="1"/>
              <a:t>Ejemplo</a:t>
            </a:r>
            <a:r>
              <a:rPr dirty="0"/>
              <a:t>: "Este </a:t>
            </a:r>
            <a:r>
              <a:rPr dirty="0" err="1"/>
              <a:t>modelo</a:t>
            </a:r>
            <a:r>
              <a:rPr dirty="0"/>
              <a:t> dura </a:t>
            </a:r>
            <a:r>
              <a:rPr dirty="0" err="1"/>
              <a:t>tres</a:t>
            </a:r>
            <a:r>
              <a:rPr dirty="0"/>
              <a:t> </a:t>
            </a:r>
            <a:r>
              <a:rPr dirty="0" err="1"/>
              <a:t>veces</a:t>
            </a:r>
            <a:r>
              <a:rPr dirty="0"/>
              <a:t> </a:t>
            </a:r>
            <a:r>
              <a:rPr dirty="0" err="1"/>
              <a:t>más</a:t>
            </a:r>
            <a:r>
              <a:rPr dirty="0"/>
              <a:t>, lo que </a:t>
            </a:r>
            <a:r>
              <a:rPr dirty="0" err="1"/>
              <a:t>representa</a:t>
            </a:r>
            <a:r>
              <a:rPr dirty="0"/>
              <a:t> un </a:t>
            </a:r>
            <a:r>
              <a:rPr dirty="0" err="1"/>
              <a:t>ahorro</a:t>
            </a:r>
            <a:r>
              <a:rPr dirty="0"/>
              <a:t> a largo </a:t>
            </a:r>
            <a:r>
              <a:rPr dirty="0" err="1"/>
              <a:t>plazo</a:t>
            </a:r>
            <a:r>
              <a:rPr dirty="0"/>
              <a:t>."</a:t>
            </a:r>
          </a:p>
          <a:p>
            <a:endParaRPr dirty="0"/>
          </a:p>
          <a:p>
            <a:r>
              <a:rPr dirty="0"/>
              <a:t>Consejo: No debates, </a:t>
            </a:r>
            <a:r>
              <a:rPr dirty="0" err="1"/>
              <a:t>resignificás</a:t>
            </a:r>
            <a:r>
              <a:rPr dirty="0"/>
              <a:t>.</a:t>
            </a:r>
          </a:p>
        </p:txBody>
      </p:sp>
      <p:pic>
        <p:nvPicPr>
          <p:cNvPr id="4" name="Imagen 3">
            <a:extLst>
              <a:ext uri="{FF2B5EF4-FFF2-40B4-BE49-F238E27FC236}">
                <a16:creationId xmlns:a16="http://schemas.microsoft.com/office/drawing/2014/main" id="{45896F14-DBD1-EEA7-D8EF-87BEA75FCD2F}"/>
              </a:ext>
            </a:extLst>
          </p:cNvPr>
          <p:cNvPicPr>
            <a:picLocks noChangeAspect="1"/>
          </p:cNvPicPr>
          <p:nvPr/>
        </p:nvPicPr>
        <p:blipFill>
          <a:blip r:embed="rId2"/>
          <a:stretch>
            <a:fillRect/>
          </a:stretch>
        </p:blipFill>
        <p:spPr>
          <a:xfrm>
            <a:off x="3567793" y="4585153"/>
            <a:ext cx="4749398" cy="17235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Confirmar</a:t>
            </a:r>
            <a:r>
              <a:rPr dirty="0"/>
              <a:t> y </a:t>
            </a:r>
            <a:r>
              <a:rPr dirty="0" err="1"/>
              <a:t>avanzar</a:t>
            </a:r>
            <a:endParaRPr dirty="0"/>
          </a:p>
        </p:txBody>
      </p:sp>
      <p:sp>
        <p:nvSpPr>
          <p:cNvPr id="3" name="Content Placeholder 2"/>
          <p:cNvSpPr>
            <a:spLocks noGrp="1"/>
          </p:cNvSpPr>
          <p:nvPr>
            <p:ph idx="1"/>
          </p:nvPr>
        </p:nvSpPr>
        <p:spPr/>
        <p:txBody>
          <a:bodyPr/>
          <a:lstStyle/>
          <a:p>
            <a:r>
              <a:rPr dirty="0"/>
              <a:t>Frase </a:t>
            </a:r>
            <a:r>
              <a:rPr dirty="0" err="1"/>
              <a:t>sugerida</a:t>
            </a:r>
            <a:r>
              <a:rPr dirty="0"/>
              <a:t>: "¿Con </a:t>
            </a:r>
            <a:r>
              <a:rPr dirty="0" err="1"/>
              <a:t>esta</a:t>
            </a:r>
            <a:r>
              <a:rPr dirty="0"/>
              <a:t> </a:t>
            </a:r>
            <a:r>
              <a:rPr dirty="0" err="1"/>
              <a:t>información</a:t>
            </a:r>
            <a:r>
              <a:rPr dirty="0"/>
              <a:t> </a:t>
            </a:r>
            <a:r>
              <a:rPr dirty="0" err="1"/>
              <a:t>siente</a:t>
            </a:r>
            <a:r>
              <a:rPr dirty="0"/>
              <a:t> que </a:t>
            </a:r>
            <a:r>
              <a:rPr dirty="0" err="1"/>
              <a:t>el</a:t>
            </a:r>
            <a:r>
              <a:rPr dirty="0"/>
              <a:t> </a:t>
            </a:r>
            <a:r>
              <a:rPr dirty="0" err="1"/>
              <a:t>precio</a:t>
            </a:r>
            <a:r>
              <a:rPr dirty="0"/>
              <a:t> se </a:t>
            </a:r>
            <a:r>
              <a:rPr dirty="0" err="1"/>
              <a:t>justifica</a:t>
            </a:r>
            <a:r>
              <a:rPr dirty="0"/>
              <a:t> </a:t>
            </a:r>
            <a:r>
              <a:rPr dirty="0" err="1"/>
              <a:t>mejor</a:t>
            </a:r>
            <a:r>
              <a:rPr dirty="0"/>
              <a:t> </a:t>
            </a:r>
            <a:r>
              <a:rPr dirty="0" err="1"/>
              <a:t>ahora</a:t>
            </a:r>
            <a:r>
              <a:rPr dirty="0"/>
              <a:t>?"</a:t>
            </a:r>
          </a:p>
        </p:txBody>
      </p:sp>
      <p:pic>
        <p:nvPicPr>
          <p:cNvPr id="4" name="Imagen 3">
            <a:extLst>
              <a:ext uri="{FF2B5EF4-FFF2-40B4-BE49-F238E27FC236}">
                <a16:creationId xmlns:a16="http://schemas.microsoft.com/office/drawing/2014/main" id="{3FDF6846-DFD5-00FC-4EB2-9EE99EA94812}"/>
              </a:ext>
            </a:extLst>
          </p:cNvPr>
          <p:cNvPicPr>
            <a:picLocks noChangeAspect="1"/>
          </p:cNvPicPr>
          <p:nvPr/>
        </p:nvPicPr>
        <p:blipFill>
          <a:blip r:embed="rId2"/>
          <a:stretch>
            <a:fillRect/>
          </a:stretch>
        </p:blipFill>
        <p:spPr>
          <a:xfrm>
            <a:off x="4062412" y="3303813"/>
            <a:ext cx="3554867" cy="23785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TotalTime>
  <Words>1365</Words>
  <Application>Microsoft Office PowerPoint</Application>
  <PresentationFormat>Presentación en pantalla (4:3)</PresentationFormat>
  <Paragraphs>119</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Calibri</vt:lpstr>
      <vt:lpstr>Office Theme</vt:lpstr>
      <vt:lpstr>Manejo de Objeciones en Ventas</vt:lpstr>
      <vt:lpstr>¿Qué es una objeción?</vt:lpstr>
      <vt:lpstr>Las objeciones son oportunidades</vt:lpstr>
      <vt:lpstr>Etapas para manejar objeciones</vt:lpstr>
      <vt:lpstr>Escuchar sin interrumpir</vt:lpstr>
      <vt:lpstr>Validar y empatizar</vt:lpstr>
      <vt:lpstr>Investigar más</vt:lpstr>
      <vt:lpstr>Responder con beneficios</vt:lpstr>
      <vt:lpstr>Confirmar y avanzar</vt:lpstr>
      <vt:lpstr>Tipos de Objeciones</vt:lpstr>
      <vt:lpstr>Objeción de Dinero</vt:lpstr>
      <vt:lpstr>Objeción de Tiempo</vt:lpstr>
      <vt:lpstr>Objeción de Confianza</vt:lpstr>
      <vt:lpstr>Objeción de Necesidad</vt:lpstr>
      <vt:lpstr>Objeción de Autoridad</vt:lpstr>
      <vt:lpstr>Ejemplo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Susana Inés Avellaneda</cp:lastModifiedBy>
  <cp:revision>4</cp:revision>
  <dcterms:created xsi:type="dcterms:W3CDTF">2013-01-27T09:14:16Z</dcterms:created>
  <dcterms:modified xsi:type="dcterms:W3CDTF">2025-06-22T00:20:13Z</dcterms:modified>
  <cp:category/>
</cp:coreProperties>
</file>