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8" r:id="rId3"/>
    <p:sldId id="257" r:id="rId4"/>
    <p:sldId id="259" r:id="rId5"/>
    <p:sldId id="260" r:id="rId6"/>
    <p:sldId id="261" r:id="rId7"/>
    <p:sldId id="265" r:id="rId8"/>
    <p:sldId id="262" r:id="rId9"/>
    <p:sldId id="263" r:id="rId10"/>
    <p:sldId id="267" r:id="rId11"/>
    <p:sldId id="264" r:id="rId12"/>
    <p:sldId id="266" r:id="rId13"/>
    <p:sldId id="268" r:id="rId14"/>
    <p:sldId id="269" r:id="rId15"/>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FCE6555-0644-495A-A708-4E8AA99EBA94}" type="datetimeFigureOut">
              <a:rPr lang="es-AR" smtClean="0"/>
              <a:t>26/8/2025</a:t>
            </a:fld>
            <a:endParaRPr lang="es-AR"/>
          </a:p>
        </p:txBody>
      </p:sp>
      <p:sp>
        <p:nvSpPr>
          <p:cNvPr id="5" name="Footer Placeholder 4"/>
          <p:cNvSpPr>
            <a:spLocks noGrp="1"/>
          </p:cNvSpPr>
          <p:nvPr>
            <p:ph type="ftr" sz="quarter" idx="11"/>
          </p:nvPr>
        </p:nvSpPr>
        <p:spPr/>
        <p:txBody>
          <a:bodyPr/>
          <a:lstStyle/>
          <a:p>
            <a:endParaRPr lang="es-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131166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FCE6555-0644-495A-A708-4E8AA99EBA94}" type="datetimeFigureOut">
              <a:rPr lang="es-AR" smtClean="0"/>
              <a:t>26/8/2025</a:t>
            </a:fld>
            <a:endParaRPr lang="es-AR"/>
          </a:p>
        </p:txBody>
      </p:sp>
      <p:sp>
        <p:nvSpPr>
          <p:cNvPr id="5" name="Footer Placeholder 4"/>
          <p:cNvSpPr>
            <a:spLocks noGrp="1"/>
          </p:cNvSpPr>
          <p:nvPr>
            <p:ph type="ftr" sz="quarter" idx="11"/>
          </p:nvPr>
        </p:nvSpPr>
        <p:spPr/>
        <p:txBody>
          <a:bodyPr/>
          <a:lstStyle/>
          <a:p>
            <a:endParaRPr lang="es-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2710116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FCE6555-0644-495A-A708-4E8AA99EBA94}" type="datetimeFigureOut">
              <a:rPr lang="es-AR" smtClean="0"/>
              <a:t>26/8/2025</a:t>
            </a:fld>
            <a:endParaRPr lang="es-AR"/>
          </a:p>
        </p:txBody>
      </p:sp>
      <p:sp>
        <p:nvSpPr>
          <p:cNvPr id="5" name="Footer Placeholder 4"/>
          <p:cNvSpPr>
            <a:spLocks noGrp="1"/>
          </p:cNvSpPr>
          <p:nvPr>
            <p:ph type="ftr" sz="quarter" idx="11"/>
          </p:nvPr>
        </p:nvSpPr>
        <p:spPr/>
        <p:txBody>
          <a:bodyPr/>
          <a:lstStyle/>
          <a:p>
            <a:endParaRPr lang="es-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938A86-B674-4851-BA77-6CAC9ABB52D1}" type="slidenum">
              <a:rPr lang="es-AR" smtClean="0"/>
              <a:t>‹Nº›</a:t>
            </a:fld>
            <a:endParaRPr lang="es-A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9616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FCE6555-0644-495A-A708-4E8AA99EBA94}" type="datetimeFigureOut">
              <a:rPr lang="es-AR" smtClean="0"/>
              <a:t>26/8/2025</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1813610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FCE6555-0644-495A-A708-4E8AA99EBA94}" type="datetimeFigureOut">
              <a:rPr lang="es-AR" smtClean="0"/>
              <a:t>26/8/2025</a:t>
            </a:fld>
            <a:endParaRPr lang="es-AR"/>
          </a:p>
        </p:txBody>
      </p:sp>
      <p:sp>
        <p:nvSpPr>
          <p:cNvPr id="6" name="Footer Placeholder 5"/>
          <p:cNvSpPr>
            <a:spLocks noGrp="1"/>
          </p:cNvSpPr>
          <p:nvPr>
            <p:ph type="ftr" sz="quarter" idx="11"/>
          </p:nvPr>
        </p:nvSpPr>
        <p:spPr/>
        <p:txBody>
          <a:bodyPr/>
          <a:lstStyle/>
          <a:p>
            <a:endParaRPr lang="es-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938A86-B674-4851-BA77-6CAC9ABB52D1}" type="slidenum">
              <a:rPr lang="es-AR" smtClean="0"/>
              <a:t>‹Nº›</a:t>
            </a:fld>
            <a:endParaRPr lang="es-A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9062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9FCE6555-0644-495A-A708-4E8AA99EBA94}" type="datetimeFigureOut">
              <a:rPr lang="es-AR" smtClean="0"/>
              <a:t>26/8/2025</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3948221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CE6555-0644-495A-A708-4E8AA99EBA94}" type="datetimeFigureOut">
              <a:rPr lang="es-AR" smtClean="0"/>
              <a:t>26/8/2025</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3691572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CE6555-0644-495A-A708-4E8AA99EBA94}" type="datetimeFigureOut">
              <a:rPr lang="es-AR" smtClean="0"/>
              <a:t>26/8/2025</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391572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FCE6555-0644-495A-A708-4E8AA99EBA94}" type="datetimeFigureOut">
              <a:rPr lang="es-AR" smtClean="0"/>
              <a:t>26/8/2025</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3882912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FCE6555-0644-495A-A708-4E8AA99EBA94}" type="datetimeFigureOut">
              <a:rPr lang="es-AR" smtClean="0"/>
              <a:t>26/8/2025</a:t>
            </a:fld>
            <a:endParaRPr lang="es-AR"/>
          </a:p>
        </p:txBody>
      </p:sp>
      <p:sp>
        <p:nvSpPr>
          <p:cNvPr id="5" name="Footer Placeholder 4"/>
          <p:cNvSpPr>
            <a:spLocks noGrp="1"/>
          </p:cNvSpPr>
          <p:nvPr>
            <p:ph type="ftr" sz="quarter" idx="11"/>
          </p:nvPr>
        </p:nvSpPr>
        <p:spPr/>
        <p:txBody>
          <a:bodyPr/>
          <a:lstStyle/>
          <a:p>
            <a:endParaRPr lang="es-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416806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FCE6555-0644-495A-A708-4E8AA99EBA94}" type="datetimeFigureOut">
              <a:rPr lang="es-AR" smtClean="0"/>
              <a:t>26/8/2025</a:t>
            </a:fld>
            <a:endParaRPr lang="es-AR"/>
          </a:p>
        </p:txBody>
      </p:sp>
      <p:sp>
        <p:nvSpPr>
          <p:cNvPr id="6" name="Footer Placeholder 5"/>
          <p:cNvSpPr>
            <a:spLocks noGrp="1"/>
          </p:cNvSpPr>
          <p:nvPr>
            <p:ph type="ftr" sz="quarter" idx="11"/>
          </p:nvPr>
        </p:nvSpPr>
        <p:spPr/>
        <p:txBody>
          <a:bodyPr/>
          <a:lstStyle/>
          <a:p>
            <a:endParaRPr lang="es-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2082419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FCE6555-0644-495A-A708-4E8AA99EBA94}" type="datetimeFigureOut">
              <a:rPr lang="es-AR" smtClean="0"/>
              <a:t>26/8/2025</a:t>
            </a:fld>
            <a:endParaRPr lang="es-AR"/>
          </a:p>
        </p:txBody>
      </p:sp>
      <p:sp>
        <p:nvSpPr>
          <p:cNvPr id="8" name="Footer Placeholder 7"/>
          <p:cNvSpPr>
            <a:spLocks noGrp="1"/>
          </p:cNvSpPr>
          <p:nvPr>
            <p:ph type="ftr" sz="quarter" idx="11"/>
          </p:nvPr>
        </p:nvSpPr>
        <p:spPr/>
        <p:txBody>
          <a:bodyPr/>
          <a:lstStyle/>
          <a:p>
            <a:endParaRPr lang="es-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164974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FCE6555-0644-495A-A708-4E8AA99EBA94}" type="datetimeFigureOut">
              <a:rPr lang="es-AR" smtClean="0"/>
              <a:t>26/8/2025</a:t>
            </a:fld>
            <a:endParaRPr lang="es-AR"/>
          </a:p>
        </p:txBody>
      </p:sp>
      <p:sp>
        <p:nvSpPr>
          <p:cNvPr id="4" name="Footer Placeholder 3"/>
          <p:cNvSpPr>
            <a:spLocks noGrp="1"/>
          </p:cNvSpPr>
          <p:nvPr>
            <p:ph type="ftr" sz="quarter" idx="11"/>
          </p:nvPr>
        </p:nvSpPr>
        <p:spPr/>
        <p:txBody>
          <a:bodyPr/>
          <a:lstStyle/>
          <a:p>
            <a:endParaRPr lang="es-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1648789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CE6555-0644-495A-A708-4E8AA99EBA94}" type="datetimeFigureOut">
              <a:rPr lang="es-AR" smtClean="0"/>
              <a:t>26/8/2025</a:t>
            </a:fld>
            <a:endParaRPr lang="es-AR"/>
          </a:p>
        </p:txBody>
      </p:sp>
      <p:sp>
        <p:nvSpPr>
          <p:cNvPr id="3" name="Footer Placeholder 2"/>
          <p:cNvSpPr>
            <a:spLocks noGrp="1"/>
          </p:cNvSpPr>
          <p:nvPr>
            <p:ph type="ftr" sz="quarter" idx="11"/>
          </p:nvPr>
        </p:nvSpPr>
        <p:spPr/>
        <p:txBody>
          <a:bodyPr/>
          <a:lstStyle/>
          <a:p>
            <a:endParaRPr lang="es-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3727833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FCE6555-0644-495A-A708-4E8AA99EBA94}" type="datetimeFigureOut">
              <a:rPr lang="es-AR" smtClean="0"/>
              <a:t>26/8/2025</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3980861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FCE6555-0644-495A-A708-4E8AA99EBA94}" type="datetimeFigureOut">
              <a:rPr lang="es-AR" smtClean="0"/>
              <a:t>26/8/2025</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9938A86-B674-4851-BA77-6CAC9ABB52D1}" type="slidenum">
              <a:rPr lang="es-AR" smtClean="0"/>
              <a:t>‹Nº›</a:t>
            </a:fld>
            <a:endParaRPr lang="es-AR"/>
          </a:p>
        </p:txBody>
      </p:sp>
    </p:spTree>
    <p:extLst>
      <p:ext uri="{BB962C8B-B14F-4D97-AF65-F5344CB8AC3E}">
        <p14:creationId xmlns:p14="http://schemas.microsoft.com/office/powerpoint/2010/main" val="539227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FCE6555-0644-495A-A708-4E8AA99EBA94}" type="datetimeFigureOut">
              <a:rPr lang="es-AR" smtClean="0"/>
              <a:t>26/8/2025</a:t>
            </a:fld>
            <a:endParaRPr lang="es-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9938A86-B674-4851-BA77-6CAC9ABB52D1}" type="slidenum">
              <a:rPr lang="es-AR" smtClean="0"/>
              <a:t>‹Nº›</a:t>
            </a:fld>
            <a:endParaRPr lang="es-AR"/>
          </a:p>
        </p:txBody>
      </p:sp>
    </p:spTree>
    <p:extLst>
      <p:ext uri="{BB962C8B-B14F-4D97-AF65-F5344CB8AC3E}">
        <p14:creationId xmlns:p14="http://schemas.microsoft.com/office/powerpoint/2010/main" val="15263709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rgentina.gob.ar/anmat/farmacovigilancia/notificanos/eventosadverso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nmat.gov.ar/webanmat/Legislacion/Medicamentos/Disposicion_2438-2000.pdf" TargetMode="External"/><Relationship Id="rId2" Type="http://schemas.openxmlformats.org/officeDocument/2006/relationships/hyperlink" Target="http://www.anmat.gov.ar/webanmat/normativa/Normativa/Medicamentos/Disposicion_3870-1999.pdf" TargetMode="External"/><Relationship Id="rId1" Type="http://schemas.openxmlformats.org/officeDocument/2006/relationships/slideLayout" Target="../slideLayouts/slideLayout2.xml"/><Relationship Id="rId4" Type="http://schemas.openxmlformats.org/officeDocument/2006/relationships/hyperlink" Target="http://www.anmat.gov.ar/boletin_anmat/septiembre_2012/Dispo_5358-12.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213834"/>
            <a:ext cx="8915399" cy="2262781"/>
          </a:xfrm>
        </p:spPr>
        <p:txBody>
          <a:bodyPr/>
          <a:lstStyle/>
          <a:p>
            <a:r>
              <a:rPr lang="es-ES" b="1" dirty="0" smtClean="0"/>
              <a:t>Sistema Nacional de </a:t>
            </a:r>
            <a:r>
              <a:rPr lang="es-ES" b="1" dirty="0"/>
              <a:t>F</a:t>
            </a:r>
            <a:r>
              <a:rPr lang="es-ES" b="1" dirty="0" smtClean="0"/>
              <a:t>armacovigilancia</a:t>
            </a:r>
            <a:endParaRPr lang="es-AR" b="1" dirty="0"/>
          </a:p>
        </p:txBody>
      </p:sp>
      <p:sp>
        <p:nvSpPr>
          <p:cNvPr id="3" name="Subtítulo 2"/>
          <p:cNvSpPr>
            <a:spLocks noGrp="1"/>
          </p:cNvSpPr>
          <p:nvPr>
            <p:ph type="subTitle" idx="1"/>
          </p:nvPr>
        </p:nvSpPr>
        <p:spPr/>
        <p:txBody>
          <a:bodyPr>
            <a:normAutofit/>
          </a:bodyPr>
          <a:lstStyle/>
          <a:p>
            <a:r>
              <a:rPr lang="es-ES" sz="3600" dirty="0" smtClean="0"/>
              <a:t>Unidad Nº 4</a:t>
            </a:r>
            <a:endParaRPr lang="es-AR" sz="3600" dirty="0"/>
          </a:p>
        </p:txBody>
      </p:sp>
      <p:pic>
        <p:nvPicPr>
          <p:cNvPr id="4" name="Imagen 3"/>
          <p:cNvPicPr>
            <a:picLocks noChangeAspect="1"/>
          </p:cNvPicPr>
          <p:nvPr/>
        </p:nvPicPr>
        <p:blipFill>
          <a:blip r:embed="rId2"/>
          <a:stretch>
            <a:fillRect/>
          </a:stretch>
        </p:blipFill>
        <p:spPr>
          <a:xfrm>
            <a:off x="6956760" y="3972516"/>
            <a:ext cx="4131950" cy="2343287"/>
          </a:xfrm>
          <a:prstGeom prst="rect">
            <a:avLst/>
          </a:prstGeom>
        </p:spPr>
      </p:pic>
    </p:spTree>
    <p:extLst>
      <p:ext uri="{BB962C8B-B14F-4D97-AF65-F5344CB8AC3E}">
        <p14:creationId xmlns:p14="http://schemas.microsoft.com/office/powerpoint/2010/main" val="581711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Notificaciones</a:t>
            </a:r>
            <a:br>
              <a:rPr lang="es-ES" dirty="0"/>
            </a:br>
            <a:endParaRPr lang="es-AR" dirty="0"/>
          </a:p>
        </p:txBody>
      </p:sp>
      <p:sp>
        <p:nvSpPr>
          <p:cNvPr id="3" name="Marcador de contenido 2"/>
          <p:cNvSpPr>
            <a:spLocks noGrp="1"/>
          </p:cNvSpPr>
          <p:nvPr>
            <p:ph idx="1"/>
          </p:nvPr>
        </p:nvSpPr>
        <p:spPr>
          <a:xfrm>
            <a:off x="1738647" y="1300766"/>
            <a:ext cx="10187189" cy="5557234"/>
          </a:xfrm>
        </p:spPr>
        <p:txBody>
          <a:bodyPr>
            <a:normAutofit/>
          </a:bodyPr>
          <a:lstStyle/>
          <a:p>
            <a:pPr marL="0" indent="0" algn="just">
              <a:buNone/>
            </a:pPr>
            <a:r>
              <a:rPr lang="es-ES" sz="2000" dirty="0" smtClean="0"/>
              <a:t>Las </a:t>
            </a:r>
            <a:r>
              <a:rPr lang="es-ES" sz="2000" dirty="0"/>
              <a:t>notificaciones </a:t>
            </a:r>
            <a:r>
              <a:rPr lang="es-ES" sz="2000" dirty="0" smtClean="0"/>
              <a:t>son </a:t>
            </a:r>
            <a:r>
              <a:rPr lang="es-ES" sz="2000" b="1" dirty="0" smtClean="0"/>
              <a:t>voluntarias, </a:t>
            </a:r>
            <a:r>
              <a:rPr lang="es-ES" sz="2000" b="1" dirty="0"/>
              <a:t>espontáneas </a:t>
            </a:r>
            <a:r>
              <a:rPr lang="es-ES" sz="2000" b="1" dirty="0" smtClean="0"/>
              <a:t>y confidenciales </a:t>
            </a:r>
            <a:r>
              <a:rPr lang="es-ES" sz="2000" dirty="0" smtClean="0"/>
              <a:t>sobre las </a:t>
            </a:r>
            <a:r>
              <a:rPr lang="es-ES" sz="2000" dirty="0"/>
              <a:t>reacciones adversas de medicamentos y sospechas de fallas de </a:t>
            </a:r>
            <a:r>
              <a:rPr lang="es-ES" sz="2000" dirty="0" smtClean="0"/>
              <a:t>calidad, y se deben comunicar </a:t>
            </a:r>
            <a:r>
              <a:rPr lang="es-ES" sz="2000" dirty="0"/>
              <a:t>al Sistema de Farmacovigilancia a través de </a:t>
            </a:r>
            <a:r>
              <a:rPr lang="es-ES" sz="2000" u="sng" dirty="0">
                <a:hlinkClick r:id="rId2"/>
              </a:rPr>
              <a:t>una hoja de </a:t>
            </a:r>
            <a:r>
              <a:rPr lang="es-ES" sz="2000" u="sng" dirty="0" smtClean="0">
                <a:hlinkClick r:id="rId2"/>
              </a:rPr>
              <a:t>notificación</a:t>
            </a:r>
            <a:r>
              <a:rPr lang="es-ES" sz="2000" dirty="0" smtClean="0"/>
              <a:t>. Puede </a:t>
            </a:r>
            <a:r>
              <a:rPr lang="es-ES" sz="2000" dirty="0"/>
              <a:t>ser una hoja impresa o un formulario electrónico en el que deben completarse los siguientes datos:</a:t>
            </a:r>
          </a:p>
          <a:p>
            <a:pPr algn="just"/>
            <a:r>
              <a:rPr lang="es-ES" sz="2000" dirty="0"/>
              <a:t>datos del </a:t>
            </a:r>
            <a:r>
              <a:rPr lang="es-ES" sz="2000" dirty="0" smtClean="0"/>
              <a:t>paciente: peso, edad, sexo</a:t>
            </a:r>
            <a:r>
              <a:rPr lang="es-ES" sz="2000" dirty="0"/>
              <a:t>;</a:t>
            </a:r>
          </a:p>
          <a:p>
            <a:pPr algn="just"/>
            <a:r>
              <a:rPr lang="es-ES" sz="2000" dirty="0"/>
              <a:t>descripción del evento adverso y datos complementarios;</a:t>
            </a:r>
          </a:p>
          <a:p>
            <a:pPr algn="just"/>
            <a:r>
              <a:rPr lang="es-ES" sz="2000" dirty="0"/>
              <a:t>datos del medicamento </a:t>
            </a:r>
            <a:r>
              <a:rPr lang="es-ES" sz="2000" dirty="0" smtClean="0"/>
              <a:t>sospechoso: nombre genérico, dosis, comienzo </a:t>
            </a:r>
            <a:r>
              <a:rPr lang="es-ES" sz="2000" dirty="0"/>
              <a:t>y fin de la </a:t>
            </a:r>
            <a:r>
              <a:rPr lang="es-ES" sz="2000" dirty="0" smtClean="0"/>
              <a:t>terapia, indicación </a:t>
            </a:r>
            <a:r>
              <a:rPr lang="es-ES" sz="2000" dirty="0"/>
              <a:t>de </a:t>
            </a:r>
            <a:r>
              <a:rPr lang="es-ES" sz="2000" dirty="0" smtClean="0"/>
              <a:t>uso, vencimiento, número </a:t>
            </a:r>
            <a:r>
              <a:rPr lang="es-ES" sz="2000" dirty="0"/>
              <a:t>de lote, etc.</a:t>
            </a:r>
          </a:p>
          <a:p>
            <a:pPr algn="just"/>
            <a:r>
              <a:rPr lang="es-ES" sz="2000" dirty="0"/>
              <a:t>datos del notificador. </a:t>
            </a:r>
            <a:endParaRPr lang="es-ES" sz="2000" dirty="0" smtClean="0"/>
          </a:p>
          <a:p>
            <a:pPr marL="0" indent="0" algn="just">
              <a:buNone/>
            </a:pPr>
            <a:endParaRPr lang="es-ES" sz="2000" b="1" dirty="0"/>
          </a:p>
          <a:p>
            <a:pPr marL="0" indent="0" algn="just">
              <a:buNone/>
            </a:pPr>
            <a:r>
              <a:rPr lang="es-ES" sz="2000" b="1" dirty="0" smtClean="0"/>
              <a:t>Las </a:t>
            </a:r>
            <a:r>
              <a:rPr lang="es-ES" sz="2000" b="1" dirty="0"/>
              <a:t>notificaciones son documentos confidenciales</a:t>
            </a:r>
            <a:r>
              <a:rPr lang="es-ES" sz="2000" dirty="0"/>
              <a:t> respecto de la identidad de la persona afectada y del notificador.</a:t>
            </a:r>
          </a:p>
        </p:txBody>
      </p:sp>
    </p:spTree>
    <p:extLst>
      <p:ext uri="{BB962C8B-B14F-4D97-AF65-F5344CB8AC3E}">
        <p14:creationId xmlns:p14="http://schemas.microsoft.com/office/powerpoint/2010/main" val="2864085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a:t>¿Por qué notificar al Sistema Nacional de Farmacovigilancia?</a:t>
            </a:r>
            <a:br>
              <a:rPr lang="es-ES" b="1" dirty="0"/>
            </a:br>
            <a:r>
              <a:rPr lang="es-ES" dirty="0"/>
              <a:t/>
            </a:r>
            <a:br>
              <a:rPr lang="es-ES" dirty="0"/>
            </a:br>
            <a:endParaRPr lang="es-AR" dirty="0"/>
          </a:p>
        </p:txBody>
      </p:sp>
      <p:sp>
        <p:nvSpPr>
          <p:cNvPr id="3" name="Marcador de contenido 2"/>
          <p:cNvSpPr>
            <a:spLocks noGrp="1"/>
          </p:cNvSpPr>
          <p:nvPr>
            <p:ph idx="1"/>
          </p:nvPr>
        </p:nvSpPr>
        <p:spPr>
          <a:xfrm>
            <a:off x="2034862" y="1905000"/>
            <a:ext cx="9469750" cy="4006222"/>
          </a:xfrm>
        </p:spPr>
        <p:txBody>
          <a:bodyPr>
            <a:normAutofit/>
          </a:bodyPr>
          <a:lstStyle/>
          <a:p>
            <a:pPr algn="just"/>
            <a:r>
              <a:rPr lang="es-ES" sz="2400" dirty="0"/>
              <a:t>Cualquier notificación de reacciones adversas, aunque estas sean conocidas, puede contribuir a detectar problemas relacionados con el uso de los medicamentos.</a:t>
            </a:r>
          </a:p>
          <a:p>
            <a:pPr algn="just"/>
            <a:endParaRPr lang="es-ES" sz="2400" dirty="0"/>
          </a:p>
          <a:p>
            <a:pPr algn="just"/>
            <a:r>
              <a:rPr lang="es-ES" sz="2400" dirty="0"/>
              <a:t>Por esta razón, el Departamento de Farmacovigilancia de la ANMAT convoca a todos los profesionales de la salud, responsables de la industria farmacéutica y pacientes a notificar las sospechas de reacciones adversas y de fallas de calidad.</a:t>
            </a:r>
            <a:endParaRPr lang="es-AR" sz="2400" dirty="0"/>
          </a:p>
        </p:txBody>
      </p:sp>
    </p:spTree>
    <p:extLst>
      <p:ext uri="{BB962C8B-B14F-4D97-AF65-F5344CB8AC3E}">
        <p14:creationId xmlns:p14="http://schemas.microsoft.com/office/powerpoint/2010/main" val="3324969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87133" y="624110"/>
            <a:ext cx="9817480" cy="1280890"/>
          </a:xfrm>
        </p:spPr>
        <p:txBody>
          <a:bodyPr/>
          <a:lstStyle/>
          <a:p>
            <a:r>
              <a:rPr lang="es-ES" dirty="0"/>
              <a:t>Es importante poner especial atención a:</a:t>
            </a:r>
            <a:endParaRPr lang="es-AR" dirty="0"/>
          </a:p>
        </p:txBody>
      </p:sp>
      <p:sp>
        <p:nvSpPr>
          <p:cNvPr id="3" name="Marcador de contenido 2"/>
          <p:cNvSpPr>
            <a:spLocks noGrp="1"/>
          </p:cNvSpPr>
          <p:nvPr>
            <p:ph idx="1"/>
          </p:nvPr>
        </p:nvSpPr>
        <p:spPr>
          <a:xfrm>
            <a:off x="2232316" y="1785870"/>
            <a:ext cx="8911687" cy="4305837"/>
          </a:xfrm>
        </p:spPr>
        <p:txBody>
          <a:bodyPr>
            <a:noAutofit/>
          </a:bodyPr>
          <a:lstStyle/>
          <a:p>
            <a:pPr algn="just"/>
            <a:r>
              <a:rPr lang="es-ES" sz="2400" dirty="0"/>
              <a:t>Las reacciones adversas graves de todos los medicamentos comercializados en el país. Se entiende por </a:t>
            </a:r>
            <a:r>
              <a:rPr lang="es-ES" sz="2400" b="1" dirty="0"/>
              <a:t>reacciones adversas graves </a:t>
            </a:r>
            <a:r>
              <a:rPr lang="es-ES" sz="2400" dirty="0"/>
              <a:t>las que </a:t>
            </a:r>
            <a:r>
              <a:rPr lang="es-ES" sz="2400" u="sng" dirty="0"/>
              <a:t>amenacen la vida, provoquen hospitalización o la prolonguen, provoquen incapacidad o defectos congénitos, ocasionen la muerte.</a:t>
            </a:r>
          </a:p>
          <a:p>
            <a:pPr algn="just"/>
            <a:r>
              <a:rPr lang="es-ES" sz="2400" dirty="0"/>
              <a:t>Las sospechas de reacciones adversas de los nuevos principios activos durante los primeros cinco años.</a:t>
            </a:r>
          </a:p>
          <a:p>
            <a:pPr algn="just"/>
            <a:r>
              <a:rPr lang="es-ES" sz="2400" dirty="0"/>
              <a:t>Las interacciones con otros medicamentos, alcohol y alimentos.</a:t>
            </a:r>
            <a:endParaRPr lang="es-AR" sz="2400" dirty="0"/>
          </a:p>
        </p:txBody>
      </p:sp>
    </p:spTree>
    <p:extLst>
      <p:ext uri="{BB962C8B-B14F-4D97-AF65-F5344CB8AC3E}">
        <p14:creationId xmlns:p14="http://schemas.microsoft.com/office/powerpoint/2010/main" val="42823101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Manual de Buenas Prácticas en Farmacovigilancia Edición Latinoamericana</a:t>
            </a:r>
            <a:endParaRPr lang="es-AR" dirty="0"/>
          </a:p>
        </p:txBody>
      </p:sp>
      <p:pic>
        <p:nvPicPr>
          <p:cNvPr id="4" name="Marcador de contenido 3"/>
          <p:cNvPicPr>
            <a:picLocks noGrp="1" noChangeAspect="1"/>
          </p:cNvPicPr>
          <p:nvPr>
            <p:ph idx="1"/>
          </p:nvPr>
        </p:nvPicPr>
        <p:blipFill>
          <a:blip r:embed="rId2"/>
          <a:stretch>
            <a:fillRect/>
          </a:stretch>
        </p:blipFill>
        <p:spPr>
          <a:xfrm>
            <a:off x="5602310" y="1936935"/>
            <a:ext cx="3193959" cy="4611599"/>
          </a:xfrm>
          <a:prstGeom prst="rect">
            <a:avLst/>
          </a:prstGeom>
        </p:spPr>
      </p:pic>
    </p:spTree>
    <p:extLst>
      <p:ext uri="{BB962C8B-B14F-4D97-AF65-F5344CB8AC3E}">
        <p14:creationId xmlns:p14="http://schemas.microsoft.com/office/powerpoint/2010/main" val="1445727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Actividades</a:t>
            </a:r>
            <a:endParaRPr lang="es-AR" dirty="0"/>
          </a:p>
        </p:txBody>
      </p:sp>
      <p:sp>
        <p:nvSpPr>
          <p:cNvPr id="3" name="Marcador de contenido 2"/>
          <p:cNvSpPr>
            <a:spLocks noGrp="1"/>
          </p:cNvSpPr>
          <p:nvPr>
            <p:ph idx="1"/>
          </p:nvPr>
        </p:nvSpPr>
        <p:spPr/>
        <p:txBody>
          <a:bodyPr/>
          <a:lstStyle/>
          <a:p>
            <a:pPr marL="0" indent="0">
              <a:buNone/>
            </a:pPr>
            <a:r>
              <a:rPr lang="es-ES" dirty="0" smtClean="0"/>
              <a:t>A. Leo el </a:t>
            </a:r>
            <a:r>
              <a:rPr lang="es-ES" dirty="0" err="1" smtClean="0"/>
              <a:t>power</a:t>
            </a:r>
            <a:r>
              <a:rPr lang="es-ES" dirty="0" smtClean="0"/>
              <a:t> </a:t>
            </a:r>
            <a:r>
              <a:rPr lang="es-ES" dirty="0" err="1" smtClean="0"/>
              <a:t>point</a:t>
            </a:r>
            <a:r>
              <a:rPr lang="es-ES" dirty="0"/>
              <a:t>.</a:t>
            </a:r>
            <a:endParaRPr lang="es-ES" dirty="0" smtClean="0"/>
          </a:p>
          <a:p>
            <a:pPr marL="0" indent="0">
              <a:buNone/>
            </a:pPr>
            <a:r>
              <a:rPr lang="es-ES" dirty="0" smtClean="0"/>
              <a:t>B. Elaborar un resumen y cuadro conceptual del marco teórico del </a:t>
            </a:r>
            <a:r>
              <a:rPr lang="es-ES" dirty="0" err="1" smtClean="0"/>
              <a:t>power</a:t>
            </a:r>
            <a:r>
              <a:rPr lang="es-ES" dirty="0" smtClean="0"/>
              <a:t> </a:t>
            </a:r>
            <a:r>
              <a:rPr lang="es-ES" dirty="0" err="1" smtClean="0"/>
              <a:t>point</a:t>
            </a:r>
            <a:r>
              <a:rPr lang="es-ES" dirty="0" smtClean="0"/>
              <a:t>.</a:t>
            </a:r>
          </a:p>
          <a:p>
            <a:pPr marL="0" indent="0">
              <a:buNone/>
            </a:pPr>
            <a:r>
              <a:rPr lang="es-ES" smtClean="0"/>
              <a:t>C. Enviar </a:t>
            </a:r>
            <a:r>
              <a:rPr lang="es-ES" dirty="0" smtClean="0"/>
              <a:t>al mail de la Profesora. Fecha de entrega martes 26/08/2025. </a:t>
            </a:r>
            <a:endParaRPr lang="es-AR" dirty="0"/>
          </a:p>
        </p:txBody>
      </p:sp>
    </p:spTree>
    <p:extLst>
      <p:ext uri="{BB962C8B-B14F-4D97-AF65-F5344CB8AC3E}">
        <p14:creationId xmlns:p14="http://schemas.microsoft.com/office/powerpoint/2010/main" val="961448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Historia:</a:t>
            </a:r>
            <a:endParaRPr lang="es-AR" dirty="0"/>
          </a:p>
        </p:txBody>
      </p:sp>
      <p:sp>
        <p:nvSpPr>
          <p:cNvPr id="3" name="Marcador de contenido 2"/>
          <p:cNvSpPr>
            <a:spLocks noGrp="1"/>
          </p:cNvSpPr>
          <p:nvPr>
            <p:ph idx="1"/>
          </p:nvPr>
        </p:nvSpPr>
        <p:spPr>
          <a:xfrm>
            <a:off x="1893194" y="1403797"/>
            <a:ext cx="9611418" cy="4984124"/>
          </a:xfrm>
        </p:spPr>
        <p:txBody>
          <a:bodyPr>
            <a:normAutofit/>
          </a:bodyPr>
          <a:lstStyle/>
          <a:p>
            <a:pPr algn="just"/>
            <a:r>
              <a:rPr lang="es-ES" dirty="0"/>
              <a:t>C</a:t>
            </a:r>
            <a:r>
              <a:rPr lang="es-ES" dirty="0" smtClean="0"/>
              <a:t>omo </a:t>
            </a:r>
            <a:r>
              <a:rPr lang="es-ES" dirty="0"/>
              <a:t>consecuencia de la epidemia de una malformación llamada </a:t>
            </a:r>
            <a:r>
              <a:rPr lang="es-ES" b="1" dirty="0"/>
              <a:t>focomelia</a:t>
            </a:r>
            <a:r>
              <a:rPr lang="es-ES" dirty="0"/>
              <a:t> en recién nacidos causada por la </a:t>
            </a:r>
            <a:r>
              <a:rPr lang="es-ES" b="1" dirty="0" err="1"/>
              <a:t>talidomida</a:t>
            </a:r>
            <a:r>
              <a:rPr lang="es-ES" dirty="0"/>
              <a:t> en Europa, a partir del año 1960, varios países comenzaron a “vigilar” los efectos “no deseables” de los medicamentos y que en 1968 la Organización Mundial de la Salud (OMS), en el marco del Programa Internacional para la Monitorización de Medicamentos, propuso la formación de un centro de </a:t>
            </a:r>
            <a:r>
              <a:rPr lang="es-ES" b="1" dirty="0"/>
              <a:t>Farmacovigilancia Internacional</a:t>
            </a:r>
            <a:r>
              <a:rPr lang="es-ES" dirty="0" smtClean="0"/>
              <a:t>.</a:t>
            </a:r>
          </a:p>
          <a:p>
            <a:pPr algn="just"/>
            <a:r>
              <a:rPr lang="es-ES" dirty="0" smtClean="0"/>
              <a:t>En Argentina, </a:t>
            </a:r>
            <a:r>
              <a:rPr lang="es-ES" dirty="0"/>
              <a:t>el Sistema Nacional de Farmacovigilancia fue creado por </a:t>
            </a:r>
            <a:r>
              <a:rPr lang="es-ES" b="1" dirty="0"/>
              <a:t>Resolución del ex Ministerio de Salud y Acción Social N° 706/93 </a:t>
            </a:r>
            <a:r>
              <a:rPr lang="es-ES" dirty="0"/>
              <a:t>estableciendo que la Farmacovigilancia es una </a:t>
            </a:r>
            <a:r>
              <a:rPr lang="es-ES" b="1" dirty="0"/>
              <a:t>herramienta indispensable para el control y fiscalización de las especialidades medicinales ya que permite la detección temprana de los efectos adversos graves y/o inesperados de los medicamentos en la etapa de uso extendido de éstos</a:t>
            </a:r>
            <a:r>
              <a:rPr lang="es-ES" b="1" dirty="0" smtClean="0"/>
              <a:t>.</a:t>
            </a:r>
          </a:p>
          <a:p>
            <a:pPr algn="just"/>
            <a:r>
              <a:rPr lang="es-ES" dirty="0" smtClean="0"/>
              <a:t>Argentina en 1994 fue </a:t>
            </a:r>
            <a:r>
              <a:rPr lang="es-ES" dirty="0"/>
              <a:t>admitida como País-Miembro del Programa Internacional de Monitoreo de Eventos Adversos de Medicamentos de la Organización Mundial de la Salud (UMC = Uppsala </a:t>
            </a:r>
            <a:r>
              <a:rPr lang="es-ES" dirty="0" err="1"/>
              <a:t>Monitoring</a:t>
            </a:r>
            <a:r>
              <a:rPr lang="es-ES" dirty="0"/>
              <a:t> Centre).</a:t>
            </a:r>
            <a:endParaRPr lang="es-AR" dirty="0"/>
          </a:p>
        </p:txBody>
      </p:sp>
    </p:spTree>
    <p:extLst>
      <p:ext uri="{BB962C8B-B14F-4D97-AF65-F5344CB8AC3E}">
        <p14:creationId xmlns:p14="http://schemas.microsoft.com/office/powerpoint/2010/main" val="904786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Concepto:</a:t>
            </a:r>
            <a:endParaRPr lang="es-AR" dirty="0"/>
          </a:p>
        </p:txBody>
      </p:sp>
      <p:sp>
        <p:nvSpPr>
          <p:cNvPr id="3" name="Marcador de contenido 2"/>
          <p:cNvSpPr>
            <a:spLocks noGrp="1"/>
          </p:cNvSpPr>
          <p:nvPr>
            <p:ph idx="1"/>
          </p:nvPr>
        </p:nvSpPr>
        <p:spPr/>
        <p:txBody>
          <a:bodyPr>
            <a:normAutofit/>
          </a:bodyPr>
          <a:lstStyle/>
          <a:p>
            <a:pPr algn="just"/>
            <a:r>
              <a:rPr lang="es-ES" sz="2800" dirty="0" smtClean="0"/>
              <a:t>Definición de </a:t>
            </a:r>
            <a:r>
              <a:rPr lang="es-ES" sz="2800" dirty="0"/>
              <a:t>la Organización Mundial de la Salud de 2002 sobre </a:t>
            </a:r>
            <a:r>
              <a:rPr lang="es-ES" sz="2800" dirty="0" smtClean="0"/>
              <a:t>Farmacovigilancia: </a:t>
            </a:r>
            <a:r>
              <a:rPr lang="es-ES" sz="2800" b="1" i="1" dirty="0" smtClean="0"/>
              <a:t>“es </a:t>
            </a:r>
            <a:r>
              <a:rPr lang="es-ES" sz="2800" b="1" i="1" dirty="0"/>
              <a:t>la ciencia y las actividades relacionadas con la detección, evaluación, comprensión y prevención de los efectos adversos de los medicamentos o cualquier otro problema relacionado con ellos</a:t>
            </a:r>
            <a:r>
              <a:rPr lang="es-ES" sz="2800" b="1" i="1" dirty="0" smtClean="0"/>
              <a:t>.”</a:t>
            </a:r>
          </a:p>
          <a:p>
            <a:pPr algn="just"/>
            <a:endParaRPr lang="es-AR" sz="2800" dirty="0"/>
          </a:p>
        </p:txBody>
      </p:sp>
    </p:spTree>
    <p:extLst>
      <p:ext uri="{BB962C8B-B14F-4D97-AF65-F5344CB8AC3E}">
        <p14:creationId xmlns:p14="http://schemas.microsoft.com/office/powerpoint/2010/main" val="589816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Objetivos:</a:t>
            </a:r>
            <a:endParaRPr lang="es-AR" dirty="0"/>
          </a:p>
        </p:txBody>
      </p:sp>
      <p:sp>
        <p:nvSpPr>
          <p:cNvPr id="3" name="Marcador de contenido 2"/>
          <p:cNvSpPr>
            <a:spLocks noGrp="1"/>
          </p:cNvSpPr>
          <p:nvPr>
            <p:ph idx="1"/>
          </p:nvPr>
        </p:nvSpPr>
        <p:spPr>
          <a:xfrm>
            <a:off x="1918951" y="1674254"/>
            <a:ext cx="9817480" cy="4443030"/>
          </a:xfrm>
        </p:spPr>
        <p:txBody>
          <a:bodyPr>
            <a:normAutofit/>
          </a:bodyPr>
          <a:lstStyle/>
          <a:p>
            <a:pPr algn="just"/>
            <a:r>
              <a:rPr lang="es-ES" sz="2200" dirty="0"/>
              <a:t>Su objetivo principal es </a:t>
            </a:r>
            <a:r>
              <a:rPr lang="es-ES" sz="2200" b="1" u="sng" dirty="0"/>
              <a:t>detectar, evaluar, comprender y prevenir efectos adversos y otros problemas relacionados con los </a:t>
            </a:r>
            <a:r>
              <a:rPr lang="es-ES" sz="2200" b="1" u="sng" dirty="0" smtClean="0"/>
              <a:t>medicamentos</a:t>
            </a:r>
            <a:r>
              <a:rPr lang="es-ES" sz="2200" dirty="0" smtClean="0"/>
              <a:t>. Dentro </a:t>
            </a:r>
            <a:r>
              <a:rPr lang="es-ES" sz="2200" dirty="0"/>
              <a:t>de la estructura de LA ANMAT, el Departamento de Farmacovigilancia y Gestión de Riesgo depende de la Dirección del Instituto Nacional de Medicamentos y funciona como Efector Central del Sistema Nacional de Farmacovigilancia.</a:t>
            </a:r>
          </a:p>
          <a:p>
            <a:pPr algn="just"/>
            <a:r>
              <a:rPr lang="es-ES" sz="2200" dirty="0"/>
              <a:t>P</a:t>
            </a:r>
            <a:r>
              <a:rPr lang="es-ES" sz="2200" dirty="0" smtClean="0"/>
              <a:t>ermite </a:t>
            </a:r>
            <a:r>
              <a:rPr lang="es-ES" sz="2200" dirty="0"/>
              <a:t>la implementación de alertas sanitarias y medidas administrativas de regulación y control, contribuyendo al desarrollo de prescripciones y dispensaciones más racionales a través de recomendaciones sobre efectos adversos notificados producidos por principios activos y/o excipientes.</a:t>
            </a:r>
            <a:endParaRPr lang="es-AR" sz="2200" dirty="0"/>
          </a:p>
        </p:txBody>
      </p:sp>
    </p:spTree>
    <p:extLst>
      <p:ext uri="{BB962C8B-B14F-4D97-AF65-F5344CB8AC3E}">
        <p14:creationId xmlns:p14="http://schemas.microsoft.com/office/powerpoint/2010/main" val="537148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Acciones:</a:t>
            </a:r>
            <a:endParaRPr lang="es-AR" dirty="0"/>
          </a:p>
        </p:txBody>
      </p:sp>
      <p:sp>
        <p:nvSpPr>
          <p:cNvPr id="3" name="Marcador de contenido 2"/>
          <p:cNvSpPr>
            <a:spLocks noGrp="1"/>
          </p:cNvSpPr>
          <p:nvPr>
            <p:ph idx="1"/>
          </p:nvPr>
        </p:nvSpPr>
        <p:spPr>
          <a:xfrm>
            <a:off x="2228045" y="1352282"/>
            <a:ext cx="9276567" cy="5409126"/>
          </a:xfrm>
        </p:spPr>
        <p:txBody>
          <a:bodyPr>
            <a:normAutofit/>
          </a:bodyPr>
          <a:lstStyle/>
          <a:p>
            <a:pPr marL="0" indent="0">
              <a:buNone/>
            </a:pPr>
            <a:r>
              <a:rPr lang="es-ES" dirty="0"/>
              <a:t>Cuando un medicamento es autorizado por la autoridad sanitaria y se inicia su comercialización, comienza un </a:t>
            </a:r>
            <a:r>
              <a:rPr lang="es-ES" u="sng" dirty="0"/>
              <a:t>seguimiento para obtener información sobre su seguridad, tanto en el ámbito nacional como internacional</a:t>
            </a:r>
            <a:r>
              <a:rPr lang="es-ES" dirty="0"/>
              <a:t>.</a:t>
            </a:r>
          </a:p>
          <a:p>
            <a:pPr marL="0" indent="0">
              <a:buNone/>
            </a:pPr>
            <a:r>
              <a:rPr lang="es-ES" dirty="0" smtClean="0"/>
              <a:t>Esta </a:t>
            </a:r>
            <a:r>
              <a:rPr lang="es-ES" dirty="0"/>
              <a:t>actividad es llevada a cabo </a:t>
            </a:r>
            <a:r>
              <a:rPr lang="es-ES" b="1" dirty="0"/>
              <a:t>por la autoridad regulatoria </a:t>
            </a:r>
            <a:r>
              <a:rPr lang="es-ES" dirty="0"/>
              <a:t>(a través de sus sistemas de farmacovigilancia) </a:t>
            </a:r>
            <a:r>
              <a:rPr lang="es-ES" b="1" dirty="0"/>
              <a:t>y por el laboratorio farmacéutico </a:t>
            </a:r>
            <a:r>
              <a:rPr lang="es-ES" dirty="0"/>
              <a:t>que elabora el medicamento</a:t>
            </a:r>
            <a:r>
              <a:rPr lang="es-ES" dirty="0" smtClean="0"/>
              <a:t>.</a:t>
            </a:r>
            <a:endParaRPr lang="es-ES" dirty="0"/>
          </a:p>
          <a:p>
            <a:pPr marL="0" indent="0">
              <a:buNone/>
            </a:pPr>
            <a:r>
              <a:rPr lang="es-ES" dirty="0"/>
              <a:t>La información que se genera a partir de las notificaciones de eventos adversos recibidas puede ser utilizada para múltiples acciones, entre ellas</a:t>
            </a:r>
            <a:r>
              <a:rPr lang="es-ES" dirty="0" smtClean="0"/>
              <a:t>:</a:t>
            </a:r>
            <a:endParaRPr lang="es-ES" dirty="0"/>
          </a:p>
          <a:p>
            <a:r>
              <a:rPr lang="es-ES" dirty="0"/>
              <a:t>Incluir nuevos efectos adversos</a:t>
            </a:r>
            <a:r>
              <a:rPr lang="es-ES" dirty="0" smtClean="0"/>
              <a:t>. </a:t>
            </a:r>
            <a:endParaRPr lang="es-ES" dirty="0"/>
          </a:p>
          <a:p>
            <a:r>
              <a:rPr lang="es-ES" dirty="0"/>
              <a:t>Determinar medidas restrictivas en la dispensación de un medicamentos o acentuar las ya existentes.</a:t>
            </a:r>
          </a:p>
          <a:p>
            <a:r>
              <a:rPr lang="es-ES" dirty="0"/>
              <a:t>Restringir los usos terapéuticos.</a:t>
            </a:r>
          </a:p>
          <a:p>
            <a:r>
              <a:rPr lang="es-ES" dirty="0"/>
              <a:t>Ampliar o incorporar advertencias.</a:t>
            </a:r>
          </a:p>
          <a:p>
            <a:r>
              <a:rPr lang="es-ES" dirty="0"/>
              <a:t>Suspender la comercialización de un medicamento de forma temporaria o definitiva.</a:t>
            </a:r>
            <a:endParaRPr lang="es-AR" dirty="0"/>
          </a:p>
        </p:txBody>
      </p:sp>
    </p:spTree>
    <p:extLst>
      <p:ext uri="{BB962C8B-B14F-4D97-AF65-F5344CB8AC3E}">
        <p14:creationId xmlns:p14="http://schemas.microsoft.com/office/powerpoint/2010/main" val="1592692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Sujetos: Quiénes pueden notificar?</a:t>
            </a:r>
            <a:endParaRPr lang="es-AR" dirty="0"/>
          </a:p>
        </p:txBody>
      </p:sp>
      <p:sp>
        <p:nvSpPr>
          <p:cNvPr id="3" name="Marcador de contenido 2"/>
          <p:cNvSpPr>
            <a:spLocks noGrp="1"/>
          </p:cNvSpPr>
          <p:nvPr>
            <p:ph idx="1"/>
          </p:nvPr>
        </p:nvSpPr>
        <p:spPr>
          <a:xfrm>
            <a:off x="2047741" y="1352283"/>
            <a:ext cx="9646275" cy="5505718"/>
          </a:xfrm>
        </p:spPr>
        <p:txBody>
          <a:bodyPr>
            <a:normAutofit/>
          </a:bodyPr>
          <a:lstStyle/>
          <a:p>
            <a:pPr algn="just"/>
            <a:r>
              <a:rPr lang="es-ES" b="1" dirty="0"/>
              <a:t>Efectores periféricos</a:t>
            </a:r>
            <a:r>
              <a:rPr lang="es-ES" dirty="0"/>
              <a:t>: instituciones públicas y privadas de reconocida trayectoria académica o clínica. Entre ellos se encuentran los ministerios de Salud provinciales, colegios de profesionales, hospitales públicos y privados, universidades, obras sociales y asociaciones de profesionales.</a:t>
            </a:r>
          </a:p>
          <a:p>
            <a:pPr algn="just"/>
            <a:r>
              <a:rPr lang="es-ES" b="1" dirty="0"/>
              <a:t>Profesionales independientes</a:t>
            </a:r>
            <a:r>
              <a:rPr lang="es-ES" dirty="0"/>
              <a:t>: profesionales del equipo de salud (médicos, farmacéuticos, enfermeros, odontólogos, etc.) pertenecientes a hospitales, clínicas, consultorios privados, farmacias privadas, consultorios odontológicos, etc., que detectan eventos adversos y comunican su hallazgo directamente al Departamento de Farmacovigilancia, contribuyendo al enriquecimiento de la base de datos nacional.</a:t>
            </a:r>
          </a:p>
          <a:p>
            <a:pPr algn="just"/>
            <a:r>
              <a:rPr lang="es-ES" b="1" dirty="0"/>
              <a:t>Pacientes y familiares de pacientes</a:t>
            </a:r>
            <a:r>
              <a:rPr lang="es-ES" dirty="0"/>
              <a:t>: usuarios de medicamentos que en forma particular envían su notificación al Departamento de Farmacovigilancia.</a:t>
            </a:r>
          </a:p>
          <a:p>
            <a:pPr algn="just"/>
            <a:r>
              <a:rPr lang="es-ES" b="1" dirty="0"/>
              <a:t>Industria farmacéutica</a:t>
            </a:r>
            <a:r>
              <a:rPr lang="es-ES" dirty="0"/>
              <a:t>: por Disposiciones </a:t>
            </a:r>
            <a:r>
              <a:rPr lang="es-ES" u="sng" dirty="0">
                <a:hlinkClick r:id="rId2"/>
              </a:rPr>
              <a:t>3870/1999</a:t>
            </a:r>
            <a:r>
              <a:rPr lang="es-ES" dirty="0"/>
              <a:t> y </a:t>
            </a:r>
            <a:r>
              <a:rPr lang="es-ES" u="sng" dirty="0">
                <a:hlinkClick r:id="rId3"/>
              </a:rPr>
              <a:t>2438/2000</a:t>
            </a:r>
            <a:r>
              <a:rPr lang="es-ES" dirty="0"/>
              <a:t>, la industria farmacéutica se incorporó al sistema. Debe realizar las notificaciones de las reacciones adversas y otros eventos relacionados con sus productos según los plazos establecidos en la </a:t>
            </a:r>
            <a:r>
              <a:rPr lang="es-ES" u="sng" dirty="0">
                <a:hlinkClick r:id="rId4"/>
              </a:rPr>
              <a:t>Disposición 5358/2012</a:t>
            </a:r>
            <a:r>
              <a:rPr lang="es-ES" dirty="0"/>
              <a:t>, entre otras obligaciones que la norma establece.</a:t>
            </a:r>
          </a:p>
          <a:p>
            <a:endParaRPr lang="es-AR" dirty="0"/>
          </a:p>
        </p:txBody>
      </p:sp>
    </p:spTree>
    <p:extLst>
      <p:ext uri="{BB962C8B-B14F-4D97-AF65-F5344CB8AC3E}">
        <p14:creationId xmlns:p14="http://schemas.microsoft.com/office/powerpoint/2010/main" val="2371166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70468" y="1532586"/>
            <a:ext cx="9534144" cy="4378636"/>
          </a:xfrm>
        </p:spPr>
        <p:txBody>
          <a:bodyPr>
            <a:normAutofit/>
          </a:bodyPr>
          <a:lstStyle/>
          <a:p>
            <a:pPr marL="0" indent="0" algn="just">
              <a:buNone/>
            </a:pPr>
            <a:r>
              <a:rPr lang="es-ES" sz="2800" b="1" dirty="0"/>
              <a:t>La farmacovigilancia, como actividad, es plural y multidisciplinaria. Como tal, importa no solo a los organismos internacionales, a las agencias regulatorias y a la industria farmacéutica, sino también a los profesionales que trabajan en los hospitales, en las universidades, en las sociedades científicas, en los colegios de profesionales. Y, en los últimos tiempos, afortunadamente se han estado incorporando también los pacientes.</a:t>
            </a:r>
            <a:endParaRPr lang="es-AR" sz="2800" b="1" dirty="0"/>
          </a:p>
        </p:txBody>
      </p:sp>
    </p:spTree>
    <p:extLst>
      <p:ext uri="{BB962C8B-B14F-4D97-AF65-F5344CB8AC3E}">
        <p14:creationId xmlns:p14="http://schemas.microsoft.com/office/powerpoint/2010/main" val="1115879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15818" t="5238" r="16775" b="8495"/>
          <a:stretch/>
        </p:blipFill>
        <p:spPr>
          <a:xfrm>
            <a:off x="1700011" y="0"/>
            <a:ext cx="9259910" cy="6662784"/>
          </a:xfrm>
          <a:prstGeom prst="rect">
            <a:avLst/>
          </a:prstGeom>
        </p:spPr>
      </p:pic>
      <p:sp>
        <p:nvSpPr>
          <p:cNvPr id="5" name="Flecha abajo 4"/>
          <p:cNvSpPr/>
          <p:nvPr/>
        </p:nvSpPr>
        <p:spPr>
          <a:xfrm rot="16200000">
            <a:off x="2421228" y="5576552"/>
            <a:ext cx="837127" cy="6568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787248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3346" t="17914" r="5193" b="29973"/>
          <a:stretch/>
        </p:blipFill>
        <p:spPr>
          <a:xfrm>
            <a:off x="227525" y="1584102"/>
            <a:ext cx="11900080" cy="3812148"/>
          </a:xfrm>
          <a:prstGeom prst="rect">
            <a:avLst/>
          </a:prstGeom>
        </p:spPr>
      </p:pic>
    </p:spTree>
    <p:extLst>
      <p:ext uri="{BB962C8B-B14F-4D97-AF65-F5344CB8AC3E}">
        <p14:creationId xmlns:p14="http://schemas.microsoft.com/office/powerpoint/2010/main" val="1033566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571</TotalTime>
  <Words>891</Words>
  <Application>Microsoft Office PowerPoint</Application>
  <PresentationFormat>Panorámica</PresentationFormat>
  <Paragraphs>47</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Century Gothic</vt:lpstr>
      <vt:lpstr>Wingdings 3</vt:lpstr>
      <vt:lpstr>Espiral</vt:lpstr>
      <vt:lpstr>Sistema Nacional de Farmacovigilancia</vt:lpstr>
      <vt:lpstr>Historia:</vt:lpstr>
      <vt:lpstr>Concepto:</vt:lpstr>
      <vt:lpstr>Objetivos:</vt:lpstr>
      <vt:lpstr>Acciones:</vt:lpstr>
      <vt:lpstr>Sujetos: Quiénes pueden notificar?</vt:lpstr>
      <vt:lpstr>Presentación de PowerPoint</vt:lpstr>
      <vt:lpstr>Presentación de PowerPoint</vt:lpstr>
      <vt:lpstr>Presentación de PowerPoint</vt:lpstr>
      <vt:lpstr>Notificaciones </vt:lpstr>
      <vt:lpstr>¿Por qué notificar al Sistema Nacional de Farmacovigilancia?  </vt:lpstr>
      <vt:lpstr>Es importante poner especial atención a:</vt:lpstr>
      <vt:lpstr>Manual de Buenas Prácticas en Farmacovigilancia Edición Latinoamericana</vt:lpstr>
      <vt:lpstr>Actividades</vt:lpstr>
    </vt:vector>
  </TitlesOfParts>
  <Company>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Nacional de Farmacovigilancia</dc:title>
  <dc:creator>Full name</dc:creator>
  <cp:lastModifiedBy>usuario</cp:lastModifiedBy>
  <cp:revision>9</cp:revision>
  <dcterms:created xsi:type="dcterms:W3CDTF">2023-09-29T15:48:03Z</dcterms:created>
  <dcterms:modified xsi:type="dcterms:W3CDTF">2025-08-26T15:13:58Z</dcterms:modified>
</cp:coreProperties>
</file>